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8" r:id="rId2"/>
  </p:sldIdLst>
  <p:sldSz cx="6858000" cy="9906000" type="A4"/>
  <p:notesSz cx="6735763" cy="9866313"/>
  <p:defaultTextStyle>
    <a:defPPr>
      <a:defRPr lang="fr-FR"/>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E74011"/>
    <a:srgbClr val="E4DEDC"/>
    <a:srgbClr val="BFB1AC"/>
    <a:srgbClr val="4F4B48"/>
    <a:srgbClr val="84A490"/>
    <a:srgbClr val="94C356"/>
    <a:srgbClr val="3AAA35"/>
    <a:srgbClr val="65B32E"/>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6283" autoAdjust="0"/>
  </p:normalViewPr>
  <p:slideViewPr>
    <p:cSldViewPr snapToGrid="0" snapToObjects="1">
      <p:cViewPr>
        <p:scale>
          <a:sx n="160" d="100"/>
          <a:sy n="160" d="100"/>
        </p:scale>
        <p:origin x="-2100" y="-78"/>
      </p:cViewPr>
      <p:guideLst>
        <p:guide orient="horz" pos="1318"/>
        <p:guide pos="17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0782" tIns="45392" rIns="90782" bIns="45392"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14763" y="0"/>
            <a:ext cx="2919412" cy="493713"/>
          </a:xfrm>
          <a:prstGeom prst="rect">
            <a:avLst/>
          </a:prstGeom>
        </p:spPr>
        <p:txBody>
          <a:bodyPr vert="horz" lIns="90782" tIns="45392" rIns="90782" bIns="45392" rtlCol="0"/>
          <a:lstStyle>
            <a:lvl1pPr algn="r" eaLnBrk="1" fontAlgn="auto" hangingPunct="1">
              <a:spcBef>
                <a:spcPts val="0"/>
              </a:spcBef>
              <a:spcAft>
                <a:spcPts val="0"/>
              </a:spcAft>
              <a:defRPr sz="1200">
                <a:latin typeface="+mn-lt"/>
              </a:defRPr>
            </a:lvl1pPr>
          </a:lstStyle>
          <a:p>
            <a:pPr>
              <a:defRPr/>
            </a:pPr>
            <a:fld id="{78F7C5DA-81CD-460D-98D9-47458243C340}" type="datetimeFigureOut">
              <a:rPr lang="fr-FR"/>
              <a:pPr>
                <a:defRPr/>
              </a:pPr>
              <a:t>01/06/2023</a:t>
            </a:fld>
            <a:endParaRPr lang="fr-FR"/>
          </a:p>
        </p:txBody>
      </p:sp>
      <p:sp>
        <p:nvSpPr>
          <p:cNvPr id="4" name="Espace réservé du pied de page 3"/>
          <p:cNvSpPr>
            <a:spLocks noGrp="1"/>
          </p:cNvSpPr>
          <p:nvPr>
            <p:ph type="ftr" sz="quarter" idx="2"/>
          </p:nvPr>
        </p:nvSpPr>
        <p:spPr>
          <a:xfrm>
            <a:off x="0" y="9372600"/>
            <a:ext cx="2919413" cy="493713"/>
          </a:xfrm>
          <a:prstGeom prst="rect">
            <a:avLst/>
          </a:prstGeom>
        </p:spPr>
        <p:txBody>
          <a:bodyPr vert="horz" lIns="90782" tIns="45392" rIns="90782" bIns="45392"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14763" y="9372600"/>
            <a:ext cx="2919412" cy="493713"/>
          </a:xfrm>
          <a:prstGeom prst="rect">
            <a:avLst/>
          </a:prstGeom>
        </p:spPr>
        <p:txBody>
          <a:bodyPr vert="horz" wrap="square" lIns="90782" tIns="45392" rIns="90782" bIns="45392" numCol="1" anchor="b" anchorCtr="0" compatLnSpc="1">
            <a:prstTxWarp prst="textNoShape">
              <a:avLst/>
            </a:prstTxWarp>
          </a:bodyPr>
          <a:lstStyle>
            <a:lvl1pPr algn="r" eaLnBrk="1" hangingPunct="1">
              <a:defRPr sz="1200"/>
            </a:lvl1pPr>
          </a:lstStyle>
          <a:p>
            <a:fld id="{FF845CDA-DE73-48CE-9936-F447FB92AEE6}"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4875" tIns="47437" rIns="94875" bIns="47437" rtlCol="0"/>
          <a:lstStyle>
            <a:lvl1pPr algn="l" eaLnBrk="1" fontAlgn="auto" hangingPunct="1">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3814763" y="0"/>
            <a:ext cx="2919412" cy="493713"/>
          </a:xfrm>
          <a:prstGeom prst="rect">
            <a:avLst/>
          </a:prstGeom>
        </p:spPr>
        <p:txBody>
          <a:bodyPr vert="horz" lIns="94875" tIns="47437" rIns="94875" bIns="47437" rtlCol="0"/>
          <a:lstStyle>
            <a:lvl1pPr algn="r" eaLnBrk="1" fontAlgn="auto" hangingPunct="1">
              <a:spcBef>
                <a:spcPts val="0"/>
              </a:spcBef>
              <a:spcAft>
                <a:spcPts val="0"/>
              </a:spcAft>
              <a:defRPr sz="1300">
                <a:latin typeface="+mn-lt"/>
              </a:defRPr>
            </a:lvl1pPr>
          </a:lstStyle>
          <a:p>
            <a:pPr>
              <a:defRPr/>
            </a:pPr>
            <a:fld id="{53C6ADA8-F8C7-416D-AEB3-4D7E4B86B1E6}" type="datetimeFigureOut">
              <a:rPr lang="fr-FR"/>
              <a:pPr>
                <a:defRPr/>
              </a:pPr>
              <a:t>01/06/2023</a:t>
            </a:fld>
            <a:endParaRPr lang="fr-FR"/>
          </a:p>
        </p:txBody>
      </p:sp>
      <p:sp>
        <p:nvSpPr>
          <p:cNvPr id="4" name="Espace réservé de l'image des diapositives 3"/>
          <p:cNvSpPr>
            <a:spLocks noGrp="1" noRot="1" noChangeAspect="1"/>
          </p:cNvSpPr>
          <p:nvPr>
            <p:ph type="sldImg" idx="2"/>
          </p:nvPr>
        </p:nvSpPr>
        <p:spPr>
          <a:xfrm>
            <a:off x="2087563" y="741363"/>
            <a:ext cx="2560637" cy="3698875"/>
          </a:xfrm>
          <a:prstGeom prst="rect">
            <a:avLst/>
          </a:prstGeom>
          <a:noFill/>
          <a:ln w="12700">
            <a:solidFill>
              <a:prstClr val="black"/>
            </a:solidFill>
          </a:ln>
        </p:spPr>
        <p:txBody>
          <a:bodyPr vert="horz" lIns="94875" tIns="47437" rIns="94875" bIns="47437" rtlCol="0" anchor="ctr"/>
          <a:lstStyle/>
          <a:p>
            <a:pPr lvl="0"/>
            <a:endParaRPr lang="fr-FR" noProof="0"/>
          </a:p>
        </p:txBody>
      </p:sp>
      <p:sp>
        <p:nvSpPr>
          <p:cNvPr id="5" name="Espace réservé des commentaires 4"/>
          <p:cNvSpPr>
            <a:spLocks noGrp="1"/>
          </p:cNvSpPr>
          <p:nvPr>
            <p:ph type="body" sz="quarter" idx="3"/>
          </p:nvPr>
        </p:nvSpPr>
        <p:spPr>
          <a:xfrm>
            <a:off x="673100" y="4686300"/>
            <a:ext cx="5389563" cy="4440238"/>
          </a:xfrm>
          <a:prstGeom prst="rect">
            <a:avLst/>
          </a:prstGeom>
        </p:spPr>
        <p:txBody>
          <a:bodyPr vert="horz" lIns="94875" tIns="47437" rIns="94875" bIns="47437"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1013"/>
            <a:ext cx="2919413" cy="493712"/>
          </a:xfrm>
          <a:prstGeom prst="rect">
            <a:avLst/>
          </a:prstGeom>
        </p:spPr>
        <p:txBody>
          <a:bodyPr vert="horz" lIns="94875" tIns="47437" rIns="94875" bIns="47437" rtlCol="0" anchor="b"/>
          <a:lstStyle>
            <a:lvl1pPr algn="l" eaLnBrk="1" fontAlgn="auto" hangingPunct="1">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14763" y="9371013"/>
            <a:ext cx="2919412" cy="493712"/>
          </a:xfrm>
          <a:prstGeom prst="rect">
            <a:avLst/>
          </a:prstGeom>
        </p:spPr>
        <p:txBody>
          <a:bodyPr vert="horz" wrap="square" lIns="94875" tIns="47437" rIns="94875" bIns="47437" numCol="1" anchor="b" anchorCtr="0" compatLnSpc="1">
            <a:prstTxWarp prst="textNoShape">
              <a:avLst/>
            </a:prstTxWarp>
          </a:bodyPr>
          <a:lstStyle>
            <a:lvl1pPr algn="r" eaLnBrk="1" hangingPunct="1">
              <a:defRPr sz="1300"/>
            </a:lvl1pPr>
          </a:lstStyle>
          <a:p>
            <a:fld id="{800BE814-D9DB-4941-BF49-4F2DDD069AB3}"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2"/>
            <a:ext cx="5829300" cy="2123369"/>
          </a:xfrm>
        </p:spPr>
        <p:txBody>
          <a:bodyPr/>
          <a:lstStyle/>
          <a:p>
            <a:r>
              <a:rPr lang="fr-FR"/>
              <a:t>Cliquez et modifiez le titre</a:t>
            </a: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5D978CA2-8331-4482-948B-3D496E4BFE4E}" type="datetimeFigureOut">
              <a:rPr lang="fr-FR"/>
              <a:pPr>
                <a:defRPr/>
              </a:pPr>
              <a:t>01/06/2023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BFA41A7-E578-4C8E-91A5-8B8CA88086E1}" type="slidenum">
              <a:rPr lang="fr-FR" altLang="fr-F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3007F25-82AE-41EB-84FD-84F8C2188173}" type="datetimeFigureOut">
              <a:rPr lang="fr-FR"/>
              <a:pPr>
                <a:defRPr/>
              </a:pPr>
              <a:t>01/06/2023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6A98BE3-0AD4-4BF7-88E1-DA8C7B5067BA}" type="slidenum">
              <a:rPr lang="fr-FR" altLang="fr-F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73264"/>
            <a:ext cx="1157288" cy="1220822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57175" y="573264"/>
            <a:ext cx="3357563" cy="1220822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18B934A-E857-4FD1-A4DF-B483B1090B9F}" type="datetimeFigureOut">
              <a:rPr lang="fr-FR"/>
              <a:pPr>
                <a:defRPr/>
              </a:pPr>
              <a:t>01/06/2023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1C45011-FBBA-4A87-A8CE-ABF051E71037}"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6738652-07A9-4050-BF47-9D7F4FA15AEC}" type="datetimeFigureOut">
              <a:rPr lang="fr-FR"/>
              <a:pPr>
                <a:defRPr/>
              </a:pPr>
              <a:t>01/06/2023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3DFBB32-B98E-46B8-B2D2-D311808BF3DA}" type="slidenum">
              <a:rPr lang="fr-FR" altLang="fr-F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3"/>
            <a:ext cx="5829300" cy="196744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AEB7640-4B75-41E2-A231-2DC661F41DB7}" type="datetimeFigureOut">
              <a:rPr lang="fr-FR"/>
              <a:pPr>
                <a:defRPr/>
              </a:pPr>
              <a:t>01/06/2023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27B20D2-4AF5-46E8-8B81-CD6080623B29}"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D185B013-662C-45F6-A2F4-7F6B66B0C3F4}" type="datetimeFigureOut">
              <a:rPr lang="fr-FR"/>
              <a:pPr>
                <a:defRPr/>
              </a:pPr>
              <a:t>01/06/2023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1E1F1A22-B955-4090-B1FF-CC75BB2B55E9}" type="slidenum">
              <a:rPr lang="fr-FR" altLang="fr-F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E4F11C28-BEDB-428B-BAC7-FA803A69774F}" type="datetimeFigureOut">
              <a:rPr lang="fr-FR"/>
              <a:pPr>
                <a:defRPr/>
              </a:pPr>
              <a:t>01/06/2023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F7D8E946-42A2-4B6B-B23D-79C0B59D6B48}" type="slidenum">
              <a:rPr lang="fr-FR" altLang="fr-F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fld id="{21157CAB-528C-4338-A46B-A7F919C44487}" type="datetimeFigureOut">
              <a:rPr lang="fr-FR"/>
              <a:pPr>
                <a:defRPr/>
              </a:pPr>
              <a:t>01/06/2023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FE6E8089-9FAF-4DE9-9C37-EE559C1365E8}" type="slidenum">
              <a:rPr lang="fr-FR" altLang="fr-F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7B69510-95A8-42E5-BAC2-922818A67F77}" type="datetimeFigureOut">
              <a:rPr lang="fr-FR"/>
              <a:pPr>
                <a:defRPr/>
              </a:pPr>
              <a:t>01/06/2023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C93B3878-46BE-4E95-978F-CE7CCF8F75AC}" type="slidenum">
              <a:rPr lang="fr-FR" altLang="fr-F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5C6041A-8E22-4FB7-B01A-E8F4377D16FE}" type="datetimeFigureOut">
              <a:rPr lang="fr-FR"/>
              <a:pPr>
                <a:defRPr/>
              </a:pPr>
              <a:t>01/06/2023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757A6724-BD79-4BF6-BA7F-6BD0510E7EBD}" type="slidenum">
              <a:rPr lang="fr-FR" altLang="fr-F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D9562C9-9C86-4DC5-806E-25AC1DBEE912}" type="datetimeFigureOut">
              <a:rPr lang="fr-FR"/>
              <a:pPr>
                <a:defRPr/>
              </a:pPr>
              <a:t>01/06/2023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C83EC592-5BD7-4730-B4BB-ABC1AEF7AD18}" type="slidenum">
              <a:rPr lang="fr-FR" altLang="fr-F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BC569EB-F3D3-432E-9C7C-6EBF81D0A7B9}" type="datetimeFigureOut">
              <a:rPr lang="fr-FR"/>
              <a:pPr>
                <a:defRPr/>
              </a:pPr>
              <a:t>01/06/2023</a:t>
            </a:fld>
            <a:endParaRPr lang="fr-FR"/>
          </a:p>
        </p:txBody>
      </p:sp>
      <p:sp>
        <p:nvSpPr>
          <p:cNvPr id="5" name="Espace réservé du pied de page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4914900" y="9182100"/>
            <a:ext cx="1600200" cy="527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B5FDE74-C178-4ACE-8476-EC4ADE926ADD}"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hyperlink" Target="mailto:cfppa.aixmarseille@educagri.fr"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www.campusnatureprovence.com/" TargetMode="External"/><Relationship Id="rId5" Type="http://schemas.openxmlformats.org/officeDocument/2006/relationships/hyperlink" Target="https://entreprendre.service-public.fr/vosdroits/R31441" TargetMode="External"/><Relationship Id="rId4" Type="http://schemas.openxmlformats.org/officeDocument/2006/relationships/image" Target="../media/image2.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rganigramme : Procédé 79"/>
          <p:cNvSpPr/>
          <p:nvPr/>
        </p:nvSpPr>
        <p:spPr>
          <a:xfrm>
            <a:off x="3271838" y="4991100"/>
            <a:ext cx="1044575" cy="871538"/>
          </a:xfrm>
          <a:prstGeom prst="flowChartProcess">
            <a:avLst/>
          </a:prstGeom>
          <a:solidFill>
            <a:srgbClr val="BFB1AC"/>
          </a:solidFill>
          <a:ln>
            <a:solidFill>
              <a:srgbClr val="BFB1A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200" dirty="0"/>
          </a:p>
        </p:txBody>
      </p:sp>
      <p:sp>
        <p:nvSpPr>
          <p:cNvPr id="78" name="Organigramme : Procédé 77"/>
          <p:cNvSpPr/>
          <p:nvPr/>
        </p:nvSpPr>
        <p:spPr>
          <a:xfrm>
            <a:off x="2193925" y="4997450"/>
            <a:ext cx="1003300" cy="863600"/>
          </a:xfrm>
          <a:prstGeom prst="flowChartProcess">
            <a:avLst/>
          </a:prstGeom>
          <a:solidFill>
            <a:srgbClr val="BFB1AC"/>
          </a:solidFill>
          <a:ln>
            <a:solidFill>
              <a:srgbClr val="BFB1A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6" name="Organigramme : Procédé 75"/>
          <p:cNvSpPr/>
          <p:nvPr/>
        </p:nvSpPr>
        <p:spPr>
          <a:xfrm>
            <a:off x="1125538" y="4997450"/>
            <a:ext cx="1003300" cy="863600"/>
          </a:xfrm>
          <a:prstGeom prst="flowChartProcess">
            <a:avLst/>
          </a:prstGeom>
          <a:solidFill>
            <a:srgbClr val="BFB1AC"/>
          </a:solidFill>
          <a:ln>
            <a:solidFill>
              <a:srgbClr val="BFB1A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1" name="Organigramme : Procédé 40"/>
          <p:cNvSpPr/>
          <p:nvPr/>
        </p:nvSpPr>
        <p:spPr>
          <a:xfrm>
            <a:off x="61913" y="4997450"/>
            <a:ext cx="1001712" cy="863600"/>
          </a:xfrm>
          <a:prstGeom prst="flowChartProcess">
            <a:avLst/>
          </a:prstGeom>
          <a:solidFill>
            <a:srgbClr val="BFB1AC"/>
          </a:solidFill>
          <a:ln>
            <a:solidFill>
              <a:srgbClr val="BFB1A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aphicFrame>
        <p:nvGraphicFramePr>
          <p:cNvPr id="4102" name="Objet 19"/>
          <p:cNvGraphicFramePr>
            <a:graphicFrameLocks noChangeAspect="1"/>
          </p:cNvGraphicFramePr>
          <p:nvPr/>
        </p:nvGraphicFramePr>
        <p:xfrm>
          <a:off x="5461000" y="4763"/>
          <a:ext cx="1397000" cy="1019175"/>
        </p:xfrm>
        <a:graphic>
          <a:graphicData uri="http://schemas.openxmlformats.org/presentationml/2006/ole">
            <p:oleObj spid="_x0000_s4102" name="PDF Document" r:id="rId3" imgW="0" imgH="0" progId="NuancePDF.Document">
              <p:embed/>
            </p:oleObj>
          </a:graphicData>
        </a:graphic>
      </p:graphicFrame>
      <p:sp>
        <p:nvSpPr>
          <p:cNvPr id="16" name="Parallélogramme 15"/>
          <p:cNvSpPr/>
          <p:nvPr/>
        </p:nvSpPr>
        <p:spPr>
          <a:xfrm rot="9010861">
            <a:off x="-44450" y="708025"/>
            <a:ext cx="547688" cy="144463"/>
          </a:xfrm>
          <a:prstGeom prst="parallelogram">
            <a:avLst/>
          </a:prstGeom>
          <a:solidFill>
            <a:srgbClr val="E74011"/>
          </a:solidFill>
          <a:ln>
            <a:solidFill>
              <a:srgbClr val="E7401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4104" name="Image 11"/>
          <p:cNvPicPr>
            <a:picLocks noChangeAspect="1" noChangeArrowheads="1"/>
          </p:cNvPicPr>
          <p:nvPr/>
        </p:nvPicPr>
        <p:blipFill>
          <a:blip r:embed="rId4"/>
          <a:srcRect/>
          <a:stretch>
            <a:fillRect/>
          </a:stretch>
        </p:blipFill>
        <p:spPr bwMode="auto">
          <a:xfrm>
            <a:off x="401638" y="144463"/>
            <a:ext cx="1296987" cy="703262"/>
          </a:xfrm>
          <a:prstGeom prst="rect">
            <a:avLst/>
          </a:prstGeom>
          <a:noFill/>
          <a:ln w="9525">
            <a:noFill/>
            <a:miter lim="800000"/>
            <a:headEnd/>
            <a:tailEnd/>
          </a:ln>
        </p:spPr>
      </p:pic>
      <p:sp>
        <p:nvSpPr>
          <p:cNvPr id="67" name="Rectangle 66"/>
          <p:cNvSpPr/>
          <p:nvPr/>
        </p:nvSpPr>
        <p:spPr>
          <a:xfrm>
            <a:off x="4427538" y="2106613"/>
            <a:ext cx="2413000" cy="287337"/>
          </a:xfrm>
          <a:prstGeom prst="rect">
            <a:avLst/>
          </a:prstGeom>
          <a:solidFill>
            <a:srgbClr val="BFB1AC"/>
          </a:solidFill>
          <a:ln w="28575">
            <a:solidFill>
              <a:srgbClr val="E74011"/>
            </a:solid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fr-FR" sz="900" b="1" dirty="0">
                <a:solidFill>
                  <a:srgbClr val="E74011"/>
                </a:solidFill>
                <a:latin typeface="Eras Demi ITC" panose="020B0805030504020804" pitchFamily="34" charset="0"/>
                <a:ea typeface="ＭＳ Ｐゴシック" charset="0"/>
                <a:cs typeface="Gill Sans"/>
              </a:rPr>
              <a:t>Public : </a:t>
            </a:r>
            <a:r>
              <a:rPr lang="fr-FR" sz="900" b="1" dirty="0">
                <a:solidFill>
                  <a:schemeClr val="tx1"/>
                </a:solidFill>
                <a:latin typeface="Eras Demi ITC" panose="020B0805030504020804" pitchFamily="34" charset="0"/>
                <a:ea typeface="ＭＳ Ｐゴシック" charset="0"/>
                <a:cs typeface="Gill Sans"/>
              </a:rPr>
              <a:t> Prestataires de service</a:t>
            </a:r>
            <a:endParaRPr lang="fr-FR" sz="900" dirty="0">
              <a:solidFill>
                <a:schemeClr val="tx1"/>
              </a:solidFill>
              <a:latin typeface="Eras Demi ITC" panose="020B0805030504020804" pitchFamily="34" charset="0"/>
            </a:endParaRPr>
          </a:p>
        </p:txBody>
      </p:sp>
      <p:grpSp>
        <p:nvGrpSpPr>
          <p:cNvPr id="4106" name="Grouper 22"/>
          <p:cNvGrpSpPr>
            <a:grpSpLocks/>
          </p:cNvGrpSpPr>
          <p:nvPr/>
        </p:nvGrpSpPr>
        <p:grpSpPr bwMode="auto">
          <a:xfrm>
            <a:off x="4052888" y="8093075"/>
            <a:ext cx="1654175" cy="738188"/>
            <a:chOff x="5178340" y="5101173"/>
            <a:chExt cx="1654966" cy="737863"/>
          </a:xfrm>
        </p:grpSpPr>
        <p:sp>
          <p:nvSpPr>
            <p:cNvPr id="24" name="ZoneTexte 23"/>
            <p:cNvSpPr txBox="1"/>
            <p:nvPr/>
          </p:nvSpPr>
          <p:spPr>
            <a:xfrm>
              <a:off x="5178340" y="5608949"/>
              <a:ext cx="1654966" cy="230087"/>
            </a:xfrm>
            <a:prstGeom prst="rect">
              <a:avLst/>
            </a:prstGeom>
            <a:noFill/>
          </p:spPr>
          <p:txBody>
            <a:bodyPr>
              <a:spAutoFit/>
            </a:bodyPr>
            <a:lstStyle/>
            <a:p>
              <a:pPr algn="ctr" defTabSz="914400" eaLnBrk="1" fontAlgn="auto" hangingPunct="1">
                <a:spcBef>
                  <a:spcPts val="0"/>
                </a:spcBef>
                <a:spcAft>
                  <a:spcPts val="0"/>
                </a:spcAft>
                <a:defRPr/>
              </a:pPr>
              <a:endParaRPr lang="fr-FR" sz="900" kern="0" spc="120" dirty="0">
                <a:solidFill>
                  <a:srgbClr val="3399FF"/>
                </a:solidFill>
                <a:latin typeface="Century Gothic"/>
                <a:cs typeface="Century Gothic"/>
              </a:endParaRPr>
            </a:p>
          </p:txBody>
        </p:sp>
        <p:sp>
          <p:nvSpPr>
            <p:cNvPr id="27" name="ZoneTexte 26"/>
            <p:cNvSpPr txBox="1"/>
            <p:nvPr/>
          </p:nvSpPr>
          <p:spPr>
            <a:xfrm>
              <a:off x="6107471" y="5101173"/>
              <a:ext cx="184238" cy="245955"/>
            </a:xfrm>
            <a:prstGeom prst="rect">
              <a:avLst/>
            </a:prstGeom>
            <a:noFill/>
          </p:spPr>
          <p:txBody>
            <a:bodyPr wrap="none">
              <a:spAutoFit/>
            </a:bodyPr>
            <a:lstStyle/>
            <a:p>
              <a:pPr defTabSz="914400" eaLnBrk="1" fontAlgn="auto" hangingPunct="1">
                <a:spcBef>
                  <a:spcPts val="0"/>
                </a:spcBef>
                <a:spcAft>
                  <a:spcPts val="0"/>
                </a:spcAft>
                <a:defRPr/>
              </a:pPr>
              <a:endParaRPr lang="fr-FR" sz="1000" kern="0" dirty="0">
                <a:solidFill>
                  <a:schemeClr val="tx1">
                    <a:lumMod val="65000"/>
                    <a:lumOff val="35000"/>
                  </a:schemeClr>
                </a:solidFill>
                <a:latin typeface="Century Gothic"/>
                <a:cs typeface="Century Gothic"/>
              </a:endParaRPr>
            </a:p>
          </p:txBody>
        </p:sp>
      </p:grpSp>
      <p:sp>
        <p:nvSpPr>
          <p:cNvPr id="2" name="Rectangle 1"/>
          <p:cNvSpPr/>
          <p:nvPr/>
        </p:nvSpPr>
        <p:spPr>
          <a:xfrm>
            <a:off x="0" y="1735138"/>
            <a:ext cx="4424363" cy="3154362"/>
          </a:xfrm>
          <a:prstGeom prst="rect">
            <a:avLst/>
          </a:prstGeom>
          <a:ln w="28575">
            <a:solidFill>
              <a:srgbClr val="E74011"/>
            </a:solidFill>
          </a:ln>
        </p:spPr>
        <p:txBody>
          <a:bodyPr>
            <a:spAutoFit/>
          </a:bodyPr>
          <a:lstStyle/>
          <a:p>
            <a:pPr algn="just" eaLnBrk="1" fontAlgn="auto" hangingPunct="1">
              <a:spcBef>
                <a:spcPts val="0"/>
              </a:spcBef>
              <a:spcAft>
                <a:spcPts val="0"/>
              </a:spcAft>
              <a:defRPr/>
            </a:pPr>
            <a:r>
              <a:rPr lang="fr-FR" sz="900" dirty="0">
                <a:latin typeface="Eras Demi ITC" panose="020B0805030504020804" pitchFamily="34" charset="0"/>
                <a:ea typeface="Calibri" panose="020F0502020204030204" pitchFamily="34" charset="0"/>
                <a:cs typeface="Times New Roman" panose="02020603050405020304" pitchFamily="18" charset="0"/>
              </a:rPr>
              <a:t>En adéquation avec l’arrêté et ses annexes du 21 Octobre 2011 portant création et fixant les modalités d’obtention du certificat individuel, cette formation a pour but de répondre à l’obligation de détention d’un certificat individuel «  le </a:t>
            </a:r>
            <a:r>
              <a:rPr lang="fr-FR" sz="900" dirty="0" err="1">
                <a:latin typeface="Eras Demi ITC" panose="020B0805030504020804" pitchFamily="34" charset="0"/>
                <a:ea typeface="Calibri" panose="020F0502020204030204" pitchFamily="34" charset="0"/>
                <a:cs typeface="Times New Roman" panose="02020603050405020304" pitchFamily="18" charset="0"/>
              </a:rPr>
              <a:t>Certiphyto</a:t>
            </a:r>
            <a:r>
              <a:rPr lang="fr-FR" sz="900" dirty="0">
                <a:latin typeface="Eras Demi ITC" panose="020B0805030504020804" pitchFamily="34" charset="0"/>
                <a:ea typeface="Calibri" panose="020F0502020204030204" pitchFamily="34" charset="0"/>
                <a:cs typeface="Times New Roman" panose="02020603050405020304" pitchFamily="18" charset="0"/>
              </a:rPr>
              <a:t> ».  </a:t>
            </a:r>
            <a:endParaRPr lang="fr-FR" sz="900" i="1" dirty="0">
              <a:latin typeface="Eras Demi ITC" panose="020B0805030504020804" pitchFamily="34" charset="0"/>
              <a:cs typeface="Century Gothic"/>
            </a:endParaRPr>
          </a:p>
          <a:p>
            <a:pPr eaLnBrk="1" fontAlgn="auto" hangingPunct="1">
              <a:spcBef>
                <a:spcPts val="0"/>
              </a:spcBef>
              <a:spcAft>
                <a:spcPts val="0"/>
              </a:spcAft>
              <a:defRPr/>
            </a:pPr>
            <a:endParaRPr lang="fr-FR" sz="500" b="1" dirty="0">
              <a:solidFill>
                <a:srgbClr val="064E15"/>
              </a:solidFill>
              <a:latin typeface="+mn-lt"/>
              <a:cs typeface="Century Gothic"/>
            </a:endParaRPr>
          </a:p>
          <a:p>
            <a:pPr marL="171450" indent="-171450" eaLnBrk="1" fontAlgn="auto" hangingPunct="1">
              <a:spcBef>
                <a:spcPts val="0"/>
              </a:spcBef>
              <a:spcAft>
                <a:spcPts val="0"/>
              </a:spcAft>
              <a:buFont typeface="Wingdings" panose="05000000000000000000" pitchFamily="2" charset="2"/>
              <a:buChar char="Ø"/>
              <a:defRPr/>
            </a:pPr>
            <a:r>
              <a:rPr lang="fr-FR" sz="900" b="1" i="1" dirty="0">
                <a:solidFill>
                  <a:srgbClr val="E74011"/>
                </a:solidFill>
                <a:latin typeface="Eras Demi ITC" panose="020B0805030504020804" pitchFamily="34" charset="0"/>
                <a:ea typeface="ＭＳ Ｐゴシック" charset="0"/>
              </a:rPr>
              <a:t>Le contenu de la Formation :</a:t>
            </a:r>
            <a:endParaRPr lang="fr-FR" sz="500" dirty="0">
              <a:latin typeface="Segoe UI" panose="020B0502040204020203"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fr-FR" sz="900" b="1" dirty="0">
                <a:latin typeface="Segoe UI Historic" panose="020B0502040204020203" pitchFamily="34" charset="0"/>
                <a:ea typeface="Segoe UI Historic" panose="020B0502040204020203" pitchFamily="34" charset="0"/>
                <a:cs typeface="Segoe UI Historic" panose="020B0502040204020203" pitchFamily="34" charset="0"/>
              </a:rPr>
              <a:t>Cette formation est organisée autour de 4 séquences  : </a:t>
            </a:r>
          </a:p>
          <a:p>
            <a:pPr eaLnBrk="1" fontAlgn="auto" hangingPunct="1">
              <a:spcBef>
                <a:spcPts val="0"/>
              </a:spcBef>
              <a:spcAft>
                <a:spcPts val="0"/>
              </a:spcAft>
              <a:defRPr/>
            </a:pPr>
            <a:endParaRPr lang="fr-FR" sz="500" b="1" dirty="0">
              <a:latin typeface="Segoe UI Historic" panose="020B0502040204020203" pitchFamily="34" charset="0"/>
              <a:ea typeface="Segoe UI Historic" panose="020B0502040204020203" pitchFamily="34" charset="0"/>
              <a:cs typeface="Segoe UI Historic" panose="020B0502040204020203" pitchFamily="34" charset="0"/>
            </a:endParaRPr>
          </a:p>
          <a:p>
            <a:pPr marL="269875" lvl="1" indent="-182563" algn="just" eaLnBrk="1" fontAlgn="auto" hangingPunct="1">
              <a:spcBef>
                <a:spcPts val="0"/>
              </a:spcBef>
              <a:spcAft>
                <a:spcPts val="0"/>
              </a:spcAft>
              <a:buFont typeface="Arial" panose="020B0604020202020204" pitchFamily="34" charset="0"/>
              <a:buChar char="•"/>
              <a:defRPr/>
            </a:pPr>
            <a:r>
              <a:rPr lang="fr-FR" sz="900" b="1" dirty="0">
                <a:latin typeface="Segoe UI Historic" panose="020B0502040204020203" pitchFamily="34" charset="0"/>
                <a:ea typeface="Segoe UI Historic" panose="020B0502040204020203" pitchFamily="34" charset="0"/>
                <a:cs typeface="Segoe UI Historic" panose="020B0502040204020203" pitchFamily="34" charset="0"/>
              </a:rPr>
              <a:t>Séquence 1 : </a:t>
            </a:r>
            <a:r>
              <a:rPr lang="fr-FR" sz="900" dirty="0">
                <a:latin typeface="Segoe UI Historic" panose="020B0502040204020203" pitchFamily="34" charset="0"/>
                <a:ea typeface="Segoe UI Historic" panose="020B0502040204020203" pitchFamily="34" charset="0"/>
                <a:cs typeface="Segoe UI Historic" panose="020B0502040204020203" pitchFamily="34" charset="0"/>
              </a:rPr>
              <a:t>Connaître le cadre réglementaire français.</a:t>
            </a:r>
          </a:p>
          <a:p>
            <a:pPr marL="269875" lvl="1" indent="-182563" algn="just" eaLnBrk="1" fontAlgn="auto" hangingPunct="1">
              <a:spcBef>
                <a:spcPts val="0"/>
              </a:spcBef>
              <a:spcAft>
                <a:spcPts val="0"/>
              </a:spcAft>
              <a:buFont typeface="Arial" panose="020B0604020202020204" pitchFamily="34" charset="0"/>
              <a:buChar char="•"/>
              <a:defRPr/>
            </a:pPr>
            <a:r>
              <a:rPr lang="fr-FR" sz="900" b="1" dirty="0">
                <a:latin typeface="Segoe UI Historic" panose="020B0502040204020203" pitchFamily="34" charset="0"/>
                <a:ea typeface="Segoe UI Historic" panose="020B0502040204020203" pitchFamily="34" charset="0"/>
                <a:cs typeface="Segoe UI Historic" panose="020B0502040204020203" pitchFamily="34" charset="0"/>
              </a:rPr>
              <a:t>Séquence 2 : </a:t>
            </a:r>
            <a:r>
              <a:rPr lang="fr-FR" sz="900" dirty="0">
                <a:latin typeface="Segoe UI Historic" panose="020B0502040204020203" pitchFamily="34" charset="0"/>
                <a:ea typeface="Segoe UI Historic" panose="020B0502040204020203" pitchFamily="34" charset="0"/>
                <a:cs typeface="Segoe UI Historic" panose="020B0502040204020203" pitchFamily="34" charset="0"/>
              </a:rPr>
              <a:t>Connaître les risques et les mesures à prendre pour assurer la prévention des risques pour la santé.</a:t>
            </a:r>
          </a:p>
          <a:p>
            <a:pPr marL="269875" lvl="1" indent="-182563" algn="just" eaLnBrk="1" fontAlgn="auto" hangingPunct="1">
              <a:spcBef>
                <a:spcPts val="0"/>
              </a:spcBef>
              <a:spcAft>
                <a:spcPts val="0"/>
              </a:spcAft>
              <a:buFont typeface="Arial" panose="020B0604020202020204" pitchFamily="34" charset="0"/>
              <a:buChar char="•"/>
              <a:defRPr/>
            </a:pPr>
            <a:r>
              <a:rPr lang="fr-FR" sz="900" b="1" dirty="0">
                <a:latin typeface="Segoe UI Historic" panose="020B0502040204020203" pitchFamily="34" charset="0"/>
                <a:ea typeface="Segoe UI Historic" panose="020B0502040204020203" pitchFamily="34" charset="0"/>
                <a:cs typeface="Segoe UI Historic" panose="020B0502040204020203" pitchFamily="34" charset="0"/>
              </a:rPr>
              <a:t>Séquence 3 : </a:t>
            </a:r>
            <a:r>
              <a:rPr lang="fr-FR" sz="900" dirty="0">
                <a:latin typeface="Segoe UI Historic" panose="020B0502040204020203" pitchFamily="34" charset="0"/>
                <a:ea typeface="Segoe UI Historic" panose="020B0502040204020203" pitchFamily="34" charset="0"/>
                <a:cs typeface="Segoe UI Historic" panose="020B0502040204020203" pitchFamily="34" charset="0"/>
              </a:rPr>
              <a:t>Connaître les risques et les mesures à prendre pour assurer la prévention des risques pour l’environnement.</a:t>
            </a:r>
          </a:p>
          <a:p>
            <a:pPr marL="269875" lvl="1" indent="-182563" algn="just" eaLnBrk="1" fontAlgn="auto" hangingPunct="1">
              <a:spcBef>
                <a:spcPts val="0"/>
              </a:spcBef>
              <a:spcAft>
                <a:spcPts val="0"/>
              </a:spcAft>
              <a:buFont typeface="Arial" panose="020B0604020202020204" pitchFamily="34" charset="0"/>
              <a:buChar char="•"/>
              <a:defRPr/>
            </a:pPr>
            <a:r>
              <a:rPr lang="fr-FR" sz="900" b="1" dirty="0">
                <a:latin typeface="Segoe UI Historic" panose="020B0502040204020203" pitchFamily="34" charset="0"/>
                <a:ea typeface="Segoe UI Historic" panose="020B0502040204020203" pitchFamily="34" charset="0"/>
                <a:cs typeface="Segoe UI Historic" panose="020B0502040204020203" pitchFamily="34" charset="0"/>
              </a:rPr>
              <a:t>Séquence 4 : </a:t>
            </a:r>
            <a:r>
              <a:rPr lang="fr-FR" sz="900" dirty="0">
                <a:latin typeface="Segoe UI Historic" panose="020B0502040204020203" pitchFamily="34" charset="0"/>
                <a:ea typeface="Segoe UI Historic" panose="020B0502040204020203" pitchFamily="34" charset="0"/>
                <a:cs typeface="Segoe UI Historic" panose="020B0502040204020203" pitchFamily="34" charset="0"/>
              </a:rPr>
              <a:t>Connaître les méthodes et aménagements visant à limiter le recours aux produits phytopharmaceutique.</a:t>
            </a:r>
          </a:p>
          <a:p>
            <a:pPr marL="269875" lvl="1" indent="-182563" algn="just" eaLnBrk="1" fontAlgn="auto" hangingPunct="1">
              <a:spcBef>
                <a:spcPts val="0"/>
              </a:spcBef>
              <a:spcAft>
                <a:spcPts val="0"/>
              </a:spcAft>
              <a:buFont typeface="Arial" panose="020B0604020202020204" pitchFamily="34" charset="0"/>
              <a:buChar char="•"/>
              <a:defRPr/>
            </a:pPr>
            <a:endParaRPr lang="fr-FR" sz="9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269875" lvl="1" indent="-182563" algn="just" eaLnBrk="1" fontAlgn="auto" hangingPunct="1">
              <a:spcBef>
                <a:spcPts val="0"/>
              </a:spcBef>
              <a:spcAft>
                <a:spcPts val="0"/>
              </a:spcAft>
              <a:buFont typeface="Arial" panose="020B0604020202020204" pitchFamily="34" charset="0"/>
              <a:buChar char="•"/>
              <a:defRPr/>
            </a:pPr>
            <a:r>
              <a:rPr lang="fr-FR" sz="900" dirty="0">
                <a:latin typeface="Segoe UI Historic" panose="020B0502040204020203" pitchFamily="34" charset="0"/>
                <a:ea typeface="Segoe UI Historic" panose="020B0502040204020203" pitchFamily="34" charset="0"/>
                <a:cs typeface="Segoe UI Historic" panose="020B0502040204020203" pitchFamily="34" charset="0"/>
              </a:rPr>
              <a:t>Test de révision sous forme de QCM</a:t>
            </a:r>
          </a:p>
          <a:p>
            <a:pPr marL="269875" lvl="1" indent="-182563" algn="just" eaLnBrk="1" fontAlgn="auto" hangingPunct="1">
              <a:spcBef>
                <a:spcPts val="0"/>
              </a:spcBef>
              <a:spcAft>
                <a:spcPts val="0"/>
              </a:spcAft>
              <a:buFont typeface="Arial" panose="020B0604020202020204" pitchFamily="34" charset="0"/>
              <a:buChar char="•"/>
              <a:defRPr/>
            </a:pPr>
            <a:r>
              <a:rPr lang="fr-FR" sz="900" dirty="0">
                <a:latin typeface="Segoe UI Historic" panose="020B0502040204020203" pitchFamily="34" charset="0"/>
                <a:ea typeface="Segoe UI Historic" panose="020B0502040204020203" pitchFamily="34" charset="0"/>
                <a:cs typeface="Segoe UI Historic" panose="020B0502040204020203" pitchFamily="34" charset="0"/>
              </a:rPr>
              <a:t>Test final avec bordereau de score et corrections</a:t>
            </a:r>
          </a:p>
          <a:p>
            <a:pPr eaLnBrk="1" fontAlgn="auto" hangingPunct="1">
              <a:spcBef>
                <a:spcPts val="0"/>
              </a:spcBef>
              <a:spcAft>
                <a:spcPts val="0"/>
              </a:spcAft>
              <a:defRPr/>
            </a:pPr>
            <a:endParaRPr lang="fr-FR" sz="500" dirty="0">
              <a:latin typeface="Segoe UI" panose="020B0502040204020203" pitchFamily="34" charset="0"/>
              <a:ea typeface="Calibri" panose="020F0502020204030204" pitchFamily="34" charset="0"/>
              <a:cs typeface="Times New Roman" panose="02020603050405020304" pitchFamily="18" charset="0"/>
            </a:endParaRPr>
          </a:p>
          <a:p>
            <a:pPr algn="just" eaLnBrk="1" fontAlgn="auto" hangingPunct="1">
              <a:spcBef>
                <a:spcPts val="0"/>
              </a:spcBef>
              <a:spcAft>
                <a:spcPts val="0"/>
              </a:spcAft>
              <a:defRPr/>
            </a:pPr>
            <a:endParaRPr lang="fr-FR" sz="800" b="1" dirty="0">
              <a:latin typeface="Eras Demi ITC" panose="020B0805030504020804" pitchFamily="34" charset="0"/>
              <a:cs typeface="Times New Roman" panose="02020603050405020304" pitchFamily="18" charset="0"/>
            </a:endParaRPr>
          </a:p>
          <a:p>
            <a:pPr algn="just" eaLnBrk="1" fontAlgn="auto" hangingPunct="1">
              <a:spcBef>
                <a:spcPts val="0"/>
              </a:spcBef>
              <a:spcAft>
                <a:spcPts val="0"/>
              </a:spcAft>
              <a:defRPr/>
            </a:pPr>
            <a:endParaRPr lang="fr-FR" sz="800" b="1" dirty="0">
              <a:latin typeface="Eras Demi ITC" panose="020B0805030504020804" pitchFamily="34" charset="0"/>
              <a:cs typeface="Times New Roman" panose="02020603050405020304" pitchFamily="18" charset="0"/>
            </a:endParaRPr>
          </a:p>
          <a:p>
            <a:pPr algn="just" eaLnBrk="1" fontAlgn="auto" hangingPunct="1">
              <a:spcBef>
                <a:spcPts val="0"/>
              </a:spcBef>
              <a:spcAft>
                <a:spcPts val="0"/>
              </a:spcAft>
              <a:defRPr/>
            </a:pPr>
            <a:endParaRPr lang="fr-FR" sz="800" b="1" dirty="0">
              <a:latin typeface="Eras Demi ITC" panose="020B0805030504020804" pitchFamily="34" charset="0"/>
              <a:cs typeface="Times New Roman" panose="02020603050405020304" pitchFamily="18" charset="0"/>
            </a:endParaRPr>
          </a:p>
          <a:p>
            <a:pPr algn="just" eaLnBrk="1" fontAlgn="auto" hangingPunct="1">
              <a:spcBef>
                <a:spcPts val="0"/>
              </a:spcBef>
              <a:spcAft>
                <a:spcPts val="0"/>
              </a:spcAft>
              <a:defRPr/>
            </a:pPr>
            <a:endParaRPr lang="fr-FR" sz="800" b="1" dirty="0">
              <a:latin typeface="Eras Demi ITC" panose="020B0805030504020804" pitchFamily="34" charset="0"/>
              <a:cs typeface="Times New Roman" panose="02020603050405020304" pitchFamily="18" charset="0"/>
            </a:endParaRPr>
          </a:p>
          <a:p>
            <a:pPr algn="just" eaLnBrk="1" fontAlgn="auto" hangingPunct="1">
              <a:spcBef>
                <a:spcPts val="0"/>
              </a:spcBef>
              <a:spcAft>
                <a:spcPts val="0"/>
              </a:spcAft>
              <a:defRPr/>
            </a:pPr>
            <a:endParaRPr lang="fr-FR" sz="800" b="1" dirty="0">
              <a:latin typeface="Eras Demi ITC" panose="020B0805030504020804" pitchFamily="34" charset="0"/>
              <a:cs typeface="Times New Roman" panose="02020603050405020304" pitchFamily="18" charset="0"/>
            </a:endParaRPr>
          </a:p>
        </p:txBody>
      </p:sp>
      <p:grpSp>
        <p:nvGrpSpPr>
          <p:cNvPr id="5" name="Groupe 5"/>
          <p:cNvGrpSpPr/>
          <p:nvPr/>
        </p:nvGrpSpPr>
        <p:grpSpPr>
          <a:xfrm>
            <a:off x="1" y="941324"/>
            <a:ext cx="6839064" cy="786361"/>
            <a:chOff x="7528" y="1429553"/>
            <a:chExt cx="6857107" cy="950522"/>
          </a:xfrm>
          <a:solidFill>
            <a:srgbClr val="BFB1AC"/>
          </a:solidFill>
        </p:grpSpPr>
        <p:sp>
          <p:nvSpPr>
            <p:cNvPr id="61" name="Rectangle 60"/>
            <p:cNvSpPr/>
            <p:nvPr/>
          </p:nvSpPr>
          <p:spPr>
            <a:xfrm>
              <a:off x="7528" y="1429553"/>
              <a:ext cx="6857107" cy="950522"/>
            </a:xfrm>
            <a:prstGeom prst="rect">
              <a:avLst/>
            </a:prstGeom>
            <a:grpFill/>
            <a:ln w="28575" cap="flat" cmpd="sng" algn="ctr">
              <a:solidFill>
                <a:srgbClr val="E74011"/>
              </a:solidFill>
              <a:prstDash val="solid"/>
            </a:ln>
            <a:effectLst/>
          </p:spPr>
          <p:txBody>
            <a:bodyPr lIns="80165" tIns="40083" rIns="80165" bIns="40083" anchor="ctr"/>
            <a:lstStyle/>
            <a:p>
              <a:pPr algn="r" defTabSz="914400" eaLnBrk="1" fontAlgn="auto" hangingPunct="1">
                <a:spcBef>
                  <a:spcPts val="0"/>
                </a:spcBef>
                <a:spcAft>
                  <a:spcPts val="0"/>
                </a:spcAft>
                <a:defRPr/>
              </a:pPr>
              <a:r>
                <a:rPr lang="fr-FR" sz="900" kern="0" dirty="0">
                  <a:solidFill>
                    <a:schemeClr val="bg1"/>
                  </a:solidFill>
                  <a:latin typeface="+mn-lt"/>
                  <a:cs typeface="Century Gothic"/>
                </a:rPr>
                <a:t>  </a:t>
              </a:r>
            </a:p>
          </p:txBody>
        </p:sp>
        <p:sp>
          <p:nvSpPr>
            <p:cNvPr id="3" name="ZoneTexte 2"/>
            <p:cNvSpPr txBox="1"/>
            <p:nvPr/>
          </p:nvSpPr>
          <p:spPr>
            <a:xfrm>
              <a:off x="26249" y="1642401"/>
              <a:ext cx="892709" cy="334825"/>
            </a:xfrm>
            <a:prstGeom prst="rect">
              <a:avLst/>
            </a:prstGeom>
            <a:grpFill/>
          </p:spPr>
          <p:txBody>
            <a:bodyPr>
              <a:spAutoFit/>
            </a:bodyPr>
            <a:lstStyle/>
            <a:p>
              <a:pPr eaLnBrk="1" fontAlgn="auto" hangingPunct="1">
                <a:spcBef>
                  <a:spcPts val="0"/>
                </a:spcBef>
                <a:spcAft>
                  <a:spcPts val="0"/>
                </a:spcAft>
                <a:defRPr/>
              </a:pPr>
              <a:r>
                <a:rPr lang="fr-FR" sz="1200" b="1" dirty="0">
                  <a:solidFill>
                    <a:srgbClr val="E74011"/>
                  </a:solidFill>
                  <a:latin typeface="Eras Demi ITC" panose="020B0805030504020804" pitchFamily="34" charset="0"/>
                  <a:ea typeface="ＭＳ Ｐゴシック" charset="0"/>
                  <a:cs typeface="Gill Sans"/>
                </a:rPr>
                <a:t>Objectif :</a:t>
              </a:r>
            </a:p>
          </p:txBody>
        </p:sp>
        <p:sp>
          <p:nvSpPr>
            <p:cNvPr id="43" name="ZoneTexte 26"/>
            <p:cNvSpPr txBox="1">
              <a:spLocks noChangeArrowheads="1"/>
            </p:cNvSpPr>
            <p:nvPr/>
          </p:nvSpPr>
          <p:spPr bwMode="auto">
            <a:xfrm>
              <a:off x="790848" y="1617785"/>
              <a:ext cx="6027927" cy="613846"/>
            </a:xfrm>
            <a:prstGeom prst="rect">
              <a:avLst/>
            </a:prstGeom>
            <a:grp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just" eaLnBrk="1" hangingPunct="1">
                <a:defRPr/>
              </a:pPr>
              <a:r>
                <a:rPr lang="fr-FR" sz="900" dirty="0">
                  <a:latin typeface="Segoe UI Historic" panose="020B0502040204020203" pitchFamily="34" charset="0"/>
                  <a:ea typeface="Segoe UI Historic" panose="020B0502040204020203" pitchFamily="34" charset="0"/>
                  <a:cs typeface="Segoe UI Historic" panose="020B0502040204020203" pitchFamily="34" charset="0"/>
                </a:rPr>
                <a:t>L’objectif de cette formation est d’acquérir ou de consolider, en lien avec l’utilisation des produits phytopharmaceutiques, les connaissances en matière de réglementation, de prévention des risques pour la santé et pour l’environnement et d’élaboration de stratégie visant à limiter leur recours.</a:t>
              </a:r>
            </a:p>
          </p:txBody>
        </p:sp>
      </p:grpSp>
      <p:sp>
        <p:nvSpPr>
          <p:cNvPr id="68" name="Rectangle 67"/>
          <p:cNvSpPr/>
          <p:nvPr/>
        </p:nvSpPr>
        <p:spPr>
          <a:xfrm>
            <a:off x="4430713" y="2359025"/>
            <a:ext cx="2413000" cy="936625"/>
          </a:xfrm>
          <a:prstGeom prst="rect">
            <a:avLst/>
          </a:prstGeom>
          <a:solidFill>
            <a:srgbClr val="E4DEDC"/>
          </a:solidFill>
          <a:ln w="28575">
            <a:solidFill>
              <a:srgbClr val="E74011"/>
            </a:solid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fr-FR" sz="900" dirty="0">
              <a:solidFill>
                <a:schemeClr val="tx1"/>
              </a:solidFill>
              <a:latin typeface="Segoe MDL2 Assets" panose="050A0102010101010101" pitchFamily="18" charset="0"/>
            </a:endParaRPr>
          </a:p>
          <a:p>
            <a:pPr eaLnBrk="1" hangingPunct="1">
              <a:defRPr/>
            </a:pPr>
            <a:endParaRPr lang="fr-FR" sz="900" dirty="0">
              <a:solidFill>
                <a:schemeClr val="tx1"/>
              </a:solidFill>
              <a:latin typeface="Segoe MDL2 Assets" panose="050A0102010101010101" pitchFamily="18" charset="0"/>
            </a:endParaRPr>
          </a:p>
          <a:p>
            <a:pPr eaLnBrk="1" hangingPunct="1">
              <a:defRPr/>
            </a:pPr>
            <a:r>
              <a:rPr lang="fr-FR" sz="900" b="1" dirty="0">
                <a:solidFill>
                  <a:srgbClr val="E74011"/>
                </a:solidFill>
                <a:latin typeface="Eras Demi ITC" panose="020B0805030504020804" pitchFamily="34" charset="0"/>
                <a:ea typeface="ＭＳ Ｐゴシック" panose="020B0600070205080204" pitchFamily="34" charset="-128"/>
              </a:rPr>
              <a:t>Délai d’accès :</a:t>
            </a:r>
            <a:endParaRPr lang="fr-FR" sz="900" dirty="0">
              <a:solidFill>
                <a:schemeClr val="tx1"/>
              </a:solidFill>
              <a:latin typeface="Segoe MDL2 Assets" panose="050A0102010101010101" pitchFamily="18" charset="0"/>
            </a:endParaRPr>
          </a:p>
          <a:p>
            <a:pPr eaLnBrk="1" hangingPunct="1">
              <a:defRPr/>
            </a:pPr>
            <a:r>
              <a:rPr lang="fr-FR" sz="8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Le délai d’accès aux prestations dépend des places disponibles et du mode de financement. </a:t>
            </a:r>
            <a:endParaRPr lang="fr-FR" altLang="fr-FR" sz="900" b="1" dirty="0">
              <a:solidFill>
                <a:srgbClr val="E74011"/>
              </a:solidFill>
              <a:latin typeface="Eras Demi ITC" panose="020B0805030504020804" pitchFamily="34" charset="0"/>
              <a:ea typeface="ＭＳ Ｐゴシック" panose="020B0600070205080204" pitchFamily="34" charset="-128"/>
            </a:endParaRPr>
          </a:p>
        </p:txBody>
      </p:sp>
      <p:grpSp>
        <p:nvGrpSpPr>
          <p:cNvPr id="4110" name="Groupe 3"/>
          <p:cNvGrpSpPr>
            <a:grpSpLocks/>
          </p:cNvGrpSpPr>
          <p:nvPr/>
        </p:nvGrpSpPr>
        <p:grpSpPr bwMode="auto">
          <a:xfrm>
            <a:off x="122238" y="4754563"/>
            <a:ext cx="874712" cy="1095375"/>
            <a:chOff x="518295" y="4651513"/>
            <a:chExt cx="685096" cy="783314"/>
          </a:xfrm>
        </p:grpSpPr>
        <p:sp>
          <p:nvSpPr>
            <p:cNvPr id="57" name="ZoneTexte 56"/>
            <p:cNvSpPr txBox="1"/>
            <p:nvPr/>
          </p:nvSpPr>
          <p:spPr>
            <a:xfrm rot="18256071">
              <a:off x="318448" y="4851360"/>
              <a:ext cx="783314" cy="383620"/>
            </a:xfrm>
            <a:prstGeom prst="rect">
              <a:avLst/>
            </a:prstGeom>
            <a:noFill/>
          </p:spPr>
          <p:txBody>
            <a:bodyPr spcFirstLastPara="1" wrap="none" lIns="80147" tIns="40074" rIns="80147" bIns="40074">
              <a:prstTxWarp prst="textArchUp">
                <a:avLst>
                  <a:gd name="adj" fmla="val 12285582"/>
                </a:avLst>
              </a:prstTxWarp>
              <a:spAutoFit/>
            </a:bodyPr>
            <a:lstStyle/>
            <a:p>
              <a:pPr algn="ctr" eaLnBrk="1" fontAlgn="auto" hangingPunct="1">
                <a:spcBef>
                  <a:spcPts val="0"/>
                </a:spcBef>
                <a:spcAft>
                  <a:spcPts val="0"/>
                </a:spcAft>
                <a:defRPr/>
              </a:pPr>
              <a:r>
                <a:rPr lang="fr-FR" sz="900" dirty="0">
                  <a:solidFill>
                    <a:srgbClr val="43235B"/>
                  </a:solidFill>
                  <a:latin typeface="+mn-lt"/>
                  <a:cs typeface="Gill Sans"/>
                </a:rPr>
                <a:t> </a:t>
              </a:r>
              <a:r>
                <a:rPr lang="fr-FR" sz="800" dirty="0">
                  <a:latin typeface="Montserrat" pitchFamily="50" charset="0"/>
                  <a:cs typeface="Gill Sans"/>
                </a:rPr>
                <a:t>Durée</a:t>
              </a:r>
            </a:p>
          </p:txBody>
        </p:sp>
        <p:sp>
          <p:nvSpPr>
            <p:cNvPr id="62" name="Ellipse 61"/>
            <p:cNvSpPr/>
            <p:nvPr/>
          </p:nvSpPr>
          <p:spPr>
            <a:xfrm>
              <a:off x="526429" y="4851826"/>
              <a:ext cx="676962" cy="566981"/>
            </a:xfrm>
            <a:prstGeom prst="ellipse">
              <a:avLst/>
            </a:prstGeom>
            <a:solidFill>
              <a:srgbClr val="E74011"/>
            </a:solidFill>
            <a:ln>
              <a:noFill/>
            </a:ln>
            <a:scene3d>
              <a:camera prst="orthographicFront"/>
              <a:lightRig rig="threePt" dir="t"/>
            </a:scene3d>
            <a:sp3d>
              <a:bevelT w="330200" h="196850"/>
              <a:bevelB w="177800" h="146050"/>
            </a:sp3d>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fontAlgn="auto" hangingPunct="1">
                <a:spcBef>
                  <a:spcPts val="0"/>
                </a:spcBef>
                <a:spcAft>
                  <a:spcPts val="0"/>
                </a:spcAft>
                <a:defRPr/>
              </a:pPr>
              <a:endParaRPr lang="fr-FR" sz="700" b="1" dirty="0">
                <a:latin typeface="Eras Light ITC" panose="020B0402030504020804" pitchFamily="34" charset="0"/>
              </a:endParaRPr>
            </a:p>
          </p:txBody>
        </p:sp>
      </p:grpSp>
      <p:graphicFrame>
        <p:nvGraphicFramePr>
          <p:cNvPr id="60" name="Tableau 59"/>
          <p:cNvGraphicFramePr>
            <a:graphicFrameLocks noGrp="1"/>
          </p:cNvGraphicFramePr>
          <p:nvPr/>
        </p:nvGraphicFramePr>
        <p:xfrm>
          <a:off x="0" y="6369050"/>
          <a:ext cx="6854825" cy="3038519"/>
        </p:xfrm>
        <a:graphic>
          <a:graphicData uri="http://schemas.openxmlformats.org/drawingml/2006/table">
            <a:tbl>
              <a:tblPr firstRow="1" bandRow="1">
                <a:tableStyleId>{7E9639D4-E3E2-4D34-9284-5A2195B3D0D7}</a:tableStyleId>
              </a:tblPr>
              <a:tblGrid>
                <a:gridCol w="1713706"/>
                <a:gridCol w="1713706"/>
                <a:gridCol w="1652232"/>
                <a:gridCol w="1775181"/>
              </a:tblGrid>
              <a:tr h="548588">
                <a:tc>
                  <a:txBody>
                    <a:bodyPr/>
                    <a:lstStyle/>
                    <a:p>
                      <a:pPr marL="0" marR="0" lvl="0" indent="0" algn="ctr" defTabSz="457200" rtl="0" eaLnBrk="1" fontAlgn="auto" latinLnBrk="0" hangingPunct="1">
                        <a:lnSpc>
                          <a:spcPct val="100000"/>
                        </a:lnSpc>
                        <a:spcBef>
                          <a:spcPts val="0"/>
                        </a:spcBef>
                        <a:spcAft>
                          <a:spcPts val="0"/>
                        </a:spcAft>
                        <a:buClr>
                          <a:schemeClr val="bg1"/>
                        </a:buClr>
                        <a:buSzTx/>
                        <a:buFont typeface="Wingdings 3" panose="05040102010807070707" pitchFamily="18" charset="2"/>
                        <a:buNone/>
                        <a:tabLst/>
                        <a:defRPr/>
                      </a:pPr>
                      <a:r>
                        <a:rPr lang="fr-FR" sz="1000" b="1" kern="0" cap="small" baseline="0" dirty="0">
                          <a:ln>
                            <a:noFill/>
                          </a:ln>
                          <a:solidFill>
                            <a:schemeClr val="bg1"/>
                          </a:solidFill>
                          <a:latin typeface="Eras Light ITC" panose="020B0402030504020804" pitchFamily="34" charset="0"/>
                        </a:rPr>
                        <a:t>Moyens et Supports Pédagogiques</a:t>
                      </a:r>
                      <a:endParaRPr lang="fr-FR" sz="1000" b="1" kern="0" cap="small" baseline="0" dirty="0">
                        <a:ln>
                          <a:noFill/>
                        </a:ln>
                        <a:solidFill>
                          <a:schemeClr val="bg1"/>
                        </a:solidFill>
                        <a:latin typeface="Eras Light ITC" panose="020B0402030504020804" pitchFamily="34" charset="0"/>
                        <a:ea typeface="+mn-ea"/>
                        <a:cs typeface="Century Gothic"/>
                      </a:endParaRPr>
                    </a:p>
                  </a:txBody>
                  <a:tcPr marL="91446" marR="91446" marT="45716" marB="45716" anchor="ctr">
                    <a:lnL w="28575" cap="flat" cmpd="sng" algn="ctr">
                      <a:solidFill>
                        <a:srgbClr val="E74011"/>
                      </a:solidFill>
                      <a:prstDash val="solid"/>
                      <a:round/>
                      <a:headEnd type="none" w="med" len="med"/>
                      <a:tailEnd type="none" w="med" len="med"/>
                    </a:lnL>
                    <a:lnR w="9525"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rgbClr val="E74011"/>
                    </a:solidFill>
                  </a:tcPr>
                </a:tc>
                <a:tc>
                  <a:txBody>
                    <a:bodyPr/>
                    <a:lstStyle/>
                    <a:p>
                      <a:pPr marL="0" marR="0" lvl="0" indent="0" algn="ctr" defTabSz="457200" rtl="0" eaLnBrk="1" fontAlgn="auto" latinLnBrk="0" hangingPunct="1">
                        <a:lnSpc>
                          <a:spcPct val="100000"/>
                        </a:lnSpc>
                        <a:spcBef>
                          <a:spcPts val="0"/>
                        </a:spcBef>
                        <a:spcAft>
                          <a:spcPts val="0"/>
                        </a:spcAft>
                        <a:buClr>
                          <a:schemeClr val="bg1"/>
                        </a:buClr>
                        <a:buSzTx/>
                        <a:buFont typeface="Wingdings 3" panose="05040102010807070707" pitchFamily="18" charset="2"/>
                        <a:buNone/>
                        <a:tabLst/>
                        <a:defRPr/>
                      </a:pPr>
                      <a:endParaRPr lang="fr-FR" sz="1000" b="1" kern="0" cap="small" baseline="0" dirty="0">
                        <a:ln>
                          <a:noFill/>
                        </a:ln>
                        <a:solidFill>
                          <a:schemeClr val="bg1"/>
                        </a:solidFill>
                        <a:latin typeface="Eras Light ITC" panose="020B0402030504020804" pitchFamily="34" charset="0"/>
                      </a:endParaRPr>
                    </a:p>
                    <a:p>
                      <a:pPr marL="0" marR="0" lvl="0" indent="0" algn="ctr" defTabSz="457200" rtl="0" eaLnBrk="1" fontAlgn="auto" latinLnBrk="0" hangingPunct="1">
                        <a:lnSpc>
                          <a:spcPct val="100000"/>
                        </a:lnSpc>
                        <a:spcBef>
                          <a:spcPts val="0"/>
                        </a:spcBef>
                        <a:spcAft>
                          <a:spcPts val="0"/>
                        </a:spcAft>
                        <a:buClr>
                          <a:schemeClr val="bg1"/>
                        </a:buClr>
                        <a:buSzTx/>
                        <a:buFont typeface="Wingdings 3" panose="05040102010807070707" pitchFamily="18" charset="2"/>
                        <a:buNone/>
                        <a:tabLst/>
                        <a:defRPr/>
                      </a:pPr>
                      <a:r>
                        <a:rPr lang="fr-FR" sz="1000" b="1" kern="0" cap="small" baseline="0" dirty="0">
                          <a:ln>
                            <a:noFill/>
                          </a:ln>
                          <a:solidFill>
                            <a:schemeClr val="bg1"/>
                          </a:solidFill>
                          <a:latin typeface="Eras Light ITC" panose="020B0402030504020804" pitchFamily="34" charset="0"/>
                        </a:rPr>
                        <a:t>Déroulement et Méthodes</a:t>
                      </a:r>
                    </a:p>
                    <a:p>
                      <a:pPr marL="0" marR="0" lvl="0" indent="0" algn="ctr" defTabSz="457200" rtl="0" eaLnBrk="1" fontAlgn="auto" latinLnBrk="0" hangingPunct="1">
                        <a:lnSpc>
                          <a:spcPct val="100000"/>
                        </a:lnSpc>
                        <a:spcBef>
                          <a:spcPts val="0"/>
                        </a:spcBef>
                        <a:spcAft>
                          <a:spcPts val="0"/>
                        </a:spcAft>
                        <a:buClr>
                          <a:schemeClr val="bg1"/>
                        </a:buClr>
                        <a:buSzTx/>
                        <a:buFont typeface="Wingdings 3" panose="05040102010807070707" pitchFamily="18" charset="2"/>
                        <a:buNone/>
                        <a:tabLst/>
                        <a:defRPr/>
                      </a:pPr>
                      <a:endParaRPr lang="fr-FR" sz="1000" b="1" kern="0" cap="small" baseline="0" dirty="0">
                        <a:ln>
                          <a:noFill/>
                        </a:ln>
                        <a:solidFill>
                          <a:schemeClr val="bg1"/>
                        </a:solidFill>
                        <a:latin typeface="Eras Light ITC" panose="020B0402030504020804" pitchFamily="34" charset="0"/>
                        <a:ea typeface="+mn-ea"/>
                        <a:cs typeface="Century Gothic"/>
                      </a:endParaRPr>
                    </a:p>
                  </a:txBody>
                  <a:tcPr marL="91446" marR="91446" marT="45716" marB="45716"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rgbClr val="E74011"/>
                    </a:solidFill>
                  </a:tcPr>
                </a:tc>
                <a:tc>
                  <a:txBody>
                    <a:bodyPr/>
                    <a:lstStyle/>
                    <a:p>
                      <a:pPr marL="0" marR="0" lvl="0" indent="0" algn="ctr" defTabSz="457200" rtl="0" eaLnBrk="1" fontAlgn="auto" latinLnBrk="0" hangingPunct="1">
                        <a:lnSpc>
                          <a:spcPct val="100000"/>
                        </a:lnSpc>
                        <a:spcBef>
                          <a:spcPts val="0"/>
                        </a:spcBef>
                        <a:spcAft>
                          <a:spcPts val="0"/>
                        </a:spcAft>
                        <a:buClr>
                          <a:schemeClr val="bg1"/>
                        </a:buClr>
                        <a:buSzTx/>
                        <a:buFont typeface="Wingdings 3" panose="05040102010807070707" pitchFamily="18" charset="2"/>
                        <a:buNone/>
                        <a:tabLst/>
                        <a:defRPr/>
                      </a:pPr>
                      <a:r>
                        <a:rPr lang="fr-FR" sz="1000" b="1" kern="0" cap="small" baseline="0" dirty="0">
                          <a:ln>
                            <a:noFill/>
                          </a:ln>
                          <a:solidFill>
                            <a:schemeClr val="bg1"/>
                          </a:solidFill>
                          <a:latin typeface="Eras Light ITC" panose="020B0402030504020804" pitchFamily="34" charset="0"/>
                        </a:rPr>
                        <a:t>Suivi et Évaluation</a:t>
                      </a:r>
                      <a:endParaRPr lang="fr-FR" sz="1000" b="1" kern="0" cap="small" baseline="0" dirty="0">
                        <a:ln>
                          <a:noFill/>
                        </a:ln>
                        <a:solidFill>
                          <a:schemeClr val="bg1"/>
                        </a:solidFill>
                        <a:latin typeface="Eras Light ITC" panose="020B0402030504020804" pitchFamily="34" charset="0"/>
                        <a:ea typeface="+mn-ea"/>
                        <a:cs typeface="Century Gothic"/>
                      </a:endParaRPr>
                    </a:p>
                  </a:txBody>
                  <a:tcPr marL="91446" marR="91446" marT="45716" marB="45716"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rgbClr val="E74011"/>
                    </a:solidFill>
                  </a:tcPr>
                </a:tc>
                <a:tc>
                  <a:txBody>
                    <a:bodyPr/>
                    <a:lstStyle/>
                    <a:p>
                      <a:pPr marL="0" marR="0" lvl="0" indent="0" algn="ctr" defTabSz="457200" rtl="0" eaLnBrk="1" fontAlgn="auto" latinLnBrk="0" hangingPunct="1">
                        <a:lnSpc>
                          <a:spcPct val="100000"/>
                        </a:lnSpc>
                        <a:spcBef>
                          <a:spcPts val="0"/>
                        </a:spcBef>
                        <a:spcAft>
                          <a:spcPts val="0"/>
                        </a:spcAft>
                        <a:buClr>
                          <a:schemeClr val="bg1"/>
                        </a:buClr>
                        <a:buSzTx/>
                        <a:buFont typeface="Wingdings 3" panose="05040102010807070707" pitchFamily="18" charset="2"/>
                        <a:buNone/>
                        <a:tabLst/>
                        <a:defRPr/>
                      </a:pPr>
                      <a:r>
                        <a:rPr lang="fr-FR" sz="1000" b="1" kern="0" cap="small" baseline="0" dirty="0">
                          <a:ln>
                            <a:noFill/>
                          </a:ln>
                          <a:solidFill>
                            <a:schemeClr val="bg1"/>
                          </a:solidFill>
                          <a:latin typeface="Eras Light ITC" panose="020B0402030504020804" pitchFamily="34" charset="0"/>
                        </a:rPr>
                        <a:t>Certification et Emploi</a:t>
                      </a:r>
                      <a:endParaRPr lang="fr-FR" sz="1000" b="1" kern="0" cap="small" baseline="0" dirty="0">
                        <a:ln>
                          <a:noFill/>
                        </a:ln>
                        <a:solidFill>
                          <a:schemeClr val="bg1"/>
                        </a:solidFill>
                        <a:latin typeface="Eras Light ITC" panose="020B0402030504020804" pitchFamily="34" charset="0"/>
                        <a:ea typeface="+mn-ea"/>
                        <a:cs typeface="Century Gothic"/>
                      </a:endParaRPr>
                    </a:p>
                  </a:txBody>
                  <a:tcPr marL="91446" marR="91446" marT="45716" marB="45716" anchor="ctr">
                    <a:lnL w="9525" cap="flat" cmpd="sng" algn="ctr">
                      <a:solidFill>
                        <a:schemeClr val="bg1">
                          <a:lumMod val="65000"/>
                        </a:schemeClr>
                      </a:solidFill>
                      <a:prstDash val="sysDot"/>
                      <a:round/>
                      <a:headEnd type="none" w="med" len="med"/>
                      <a:tailEnd type="none" w="med" len="med"/>
                    </a:lnL>
                    <a:lnR w="28575" cap="flat" cmpd="sng" algn="ctr">
                      <a:solidFill>
                        <a:srgbClr val="E7401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4011"/>
                    </a:solidFill>
                  </a:tcPr>
                </a:tc>
              </a:tr>
              <a:tr h="2489887">
                <a:tc>
                  <a:txBody>
                    <a:bodyPr/>
                    <a:lstStyle/>
                    <a:p>
                      <a:pPr marL="88900" indent="-88900" algn="l" eaLnBrk="1" hangingPunct="1">
                        <a:buFont typeface="Wingdings" panose="05000000000000000000" pitchFamily="2" charset="2"/>
                        <a:buChar char="§"/>
                      </a:pP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Référent</a:t>
                      </a: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Expert et Certifié dans le secteur</a:t>
                      </a:r>
                    </a:p>
                    <a:p>
                      <a:pPr marL="88900" indent="-88900" algn="l" eaLnBrk="1" hangingPunct="1">
                        <a:buFont typeface="Wingdings" panose="05000000000000000000" pitchFamily="2" charset="2"/>
                        <a:buChar char="§"/>
                      </a:pP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Cours théoriques en salle de formation </a:t>
                      </a:r>
                    </a:p>
                    <a:p>
                      <a:pPr marL="88900" indent="-88900" algn="l" eaLnBrk="1" hangingPunct="1">
                        <a:buFont typeface="Wingdings" panose="05000000000000000000" pitchFamily="2" charset="2"/>
                        <a:buChar char="§"/>
                      </a:pP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Etude</a:t>
                      </a: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de cas</a:t>
                      </a:r>
                    </a:p>
                    <a:p>
                      <a:pPr marL="88900" indent="-88900" algn="l" eaLnBrk="1" hangingPunct="1">
                        <a:buFont typeface="Wingdings" panose="05000000000000000000" pitchFamily="2" charset="2"/>
                        <a:buChar char="§"/>
                      </a:pP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Mise à disposition de PC connectés, vidéoprojecteur</a:t>
                      </a:r>
                    </a:p>
                    <a:p>
                      <a:pPr marL="88900" indent="-88900" algn="l" eaLnBrk="1" hangingPunct="1">
                        <a:buFont typeface="Wingdings" panose="05000000000000000000" pitchFamily="2" charset="2"/>
                        <a:buChar char="§"/>
                      </a:pP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QCM de révision</a:t>
                      </a:r>
                      <a:endPar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txBody>
                  <a:tcPr marL="91446" marR="91446" marT="45716" marB="45716">
                    <a:lnL w="28575" cap="flat" cmpd="sng" algn="ctr">
                      <a:solidFill>
                        <a:srgbClr val="E74011"/>
                      </a:solidFill>
                      <a:prstDash val="solid"/>
                      <a:round/>
                      <a:headEnd type="none" w="med" len="med"/>
                      <a:tailEnd type="none" w="med" len="med"/>
                    </a:lnL>
                    <a:lnR w="28575" cap="flat" cmpd="sng" algn="ctr">
                      <a:solidFill>
                        <a:srgbClr val="E74011"/>
                      </a:solidFill>
                      <a:prstDash val="solid"/>
                      <a:round/>
                      <a:headEnd type="none" w="med" len="med"/>
                      <a:tailEnd type="none" w="med" len="med"/>
                    </a:lnR>
                    <a:lnB w="28575" cap="flat" cmpd="sng" algn="ctr">
                      <a:solidFill>
                        <a:srgbClr val="E74011"/>
                      </a:solidFill>
                      <a:prstDash val="solid"/>
                      <a:round/>
                      <a:headEnd type="none" w="med" len="med"/>
                      <a:tailEnd type="none" w="med" len="med"/>
                    </a:lnB>
                    <a:solidFill>
                      <a:srgbClr val="E4DED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Notre organisme de formation s’engage à mettre en œuvre</a:t>
                      </a: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900" b="1"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un</a:t>
                      </a: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900" b="1"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accompagnement  personnalisé et les moyens nécessaires </a:t>
                      </a: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à la réussite de la</a:t>
                      </a: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certification </a:t>
                      </a: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visée.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Un </a:t>
                      </a:r>
                      <a:r>
                        <a:rPr lang="fr-FR" sz="9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Référent Expert </a:t>
                      </a:r>
                      <a:r>
                        <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dans le secteur garantit</a:t>
                      </a: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la cohérence et le suivi de la progression de chaque participant.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900" b="1"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Suivi de l’exécution : </a:t>
                      </a:r>
                    </a:p>
                    <a:p>
                      <a:pPr marL="0" marR="0" indent="0" algn="l" defTabSz="457200" rtl="0" eaLnBrk="1" fontAlgn="auto" latinLnBrk="0" hangingPunct="1">
                        <a:lnSpc>
                          <a:spcPct val="100000"/>
                        </a:lnSpc>
                        <a:spcBef>
                          <a:spcPts val="0"/>
                        </a:spcBef>
                        <a:spcAft>
                          <a:spcPts val="0"/>
                        </a:spcAft>
                        <a:buClrTx/>
                        <a:buSzTx/>
                        <a:buFontTx/>
                        <a:buNone/>
                        <a:tabLst/>
                        <a:defRPr/>
                      </a:pP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Evaluation de la satisfaction, feuilles de présences signées par les stagiaires et le formateur</a:t>
                      </a:r>
                      <a:endParaRPr lang="fr-FR" sz="90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txBody>
                  <a:tcPr marL="45723" marR="45723" marT="45716" marB="45716">
                    <a:lnL w="28575" cap="flat" cmpd="sng" algn="ctr">
                      <a:solidFill>
                        <a:srgbClr val="E74011"/>
                      </a:solidFill>
                      <a:prstDash val="solid"/>
                      <a:round/>
                      <a:headEnd type="none" w="med" len="med"/>
                      <a:tailEnd type="none" w="med" len="med"/>
                    </a:lnL>
                    <a:lnR w="28575" cap="flat" cmpd="sng" algn="ctr">
                      <a:solidFill>
                        <a:srgbClr val="E74011"/>
                      </a:solidFill>
                      <a:prstDash val="solid"/>
                      <a:round/>
                      <a:headEnd type="none" w="med" len="med"/>
                      <a:tailEnd type="none" w="med" len="med"/>
                    </a:lnR>
                    <a:lnB w="28575" cap="flat" cmpd="sng" algn="ctr">
                      <a:solidFill>
                        <a:srgbClr val="E74011"/>
                      </a:solidFill>
                      <a:prstDash val="solid"/>
                      <a:round/>
                      <a:headEnd type="none" w="med" len="med"/>
                      <a:tailEnd type="none" w="med" len="med"/>
                    </a:lnB>
                    <a:solidFill>
                      <a:srgbClr val="E4DEDC"/>
                    </a:solidFill>
                  </a:tcPr>
                </a:tc>
                <a:tc>
                  <a:txBody>
                    <a:bodyPr/>
                    <a:lstStyle/>
                    <a:p>
                      <a:pPr marL="0" indent="0" algn="l" eaLnBrk="1" hangingPunct="1">
                        <a:buFont typeface="Wingdings" panose="05000000000000000000" pitchFamily="2" charset="2"/>
                        <a:buNone/>
                      </a:pPr>
                      <a:r>
                        <a:rPr lang="fr-FR" sz="9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L’évaluation</a:t>
                      </a:r>
                      <a:r>
                        <a:rPr lang="fr-FR" sz="900" b="1"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900" b="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est finalisée par un</a:t>
                      </a:r>
                      <a:r>
                        <a:rPr lang="fr-FR" sz="900" b="1"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bordereau de score.</a:t>
                      </a:r>
                      <a:endPar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71450" indent="-171450" algn="l" eaLnBrk="1" hangingPunct="1">
                        <a:buFont typeface="Wingdings" panose="05000000000000000000" pitchFamily="2" charset="2"/>
                        <a:buChar char="§"/>
                      </a:pPr>
                      <a:endPar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71450" indent="-171450" algn="l" eaLnBrk="1" hangingPunct="1">
                        <a:buFont typeface="Wingdings" panose="05000000000000000000" pitchFamily="2" charset="2"/>
                        <a:buChar char="§"/>
                      </a:pP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Dossier à transmettre dans les 6 mois sur le site internet : </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hlinkClick r:id="rId5"/>
                        </a:rPr>
                        <a:t>https://entreprendre.service-public.fr/vosdroits/R31441</a:t>
                      </a:r>
                      <a:endPar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71450" indent="-171450" algn="l" eaLnBrk="1" hangingPunct="1">
                        <a:buFont typeface="Wingdings" panose="05000000000000000000" pitchFamily="2" charset="2"/>
                        <a:buChar char="§"/>
                      </a:pPr>
                      <a:endParaRPr lang="fr-FR" sz="90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txBody>
                  <a:tcPr marL="91446" marR="91446" marT="45716" marB="45716">
                    <a:lnL w="28575" cap="flat" cmpd="sng" algn="ctr">
                      <a:solidFill>
                        <a:srgbClr val="E74011"/>
                      </a:solidFill>
                      <a:prstDash val="solid"/>
                      <a:round/>
                      <a:headEnd type="none" w="med" len="med"/>
                      <a:tailEnd type="none" w="med" len="med"/>
                    </a:lnL>
                    <a:lnR w="28575" cap="flat" cmpd="sng" algn="ctr">
                      <a:solidFill>
                        <a:srgbClr val="E74011"/>
                      </a:solidFill>
                      <a:prstDash val="solid"/>
                      <a:round/>
                      <a:headEnd type="none" w="med" len="med"/>
                      <a:tailEnd type="none" w="med" len="med"/>
                    </a:lnR>
                    <a:lnB w="28575" cap="flat" cmpd="sng" algn="ctr">
                      <a:solidFill>
                        <a:srgbClr val="E74011"/>
                      </a:solidFill>
                      <a:prstDash val="solid"/>
                      <a:round/>
                      <a:headEnd type="none" w="med" len="med"/>
                      <a:tailEnd type="none" w="med" len="med"/>
                    </a:lnB>
                    <a:solidFill>
                      <a:srgbClr val="E4DEDC"/>
                    </a:solidFill>
                  </a:tcPr>
                </a:tc>
                <a:tc>
                  <a:txBody>
                    <a:bodyPr/>
                    <a:lstStyle/>
                    <a:p>
                      <a:pPr marL="0" indent="0" algn="l" eaLnBrk="1" hangingPunct="1">
                        <a:buFont typeface="Wingdings" panose="05000000000000000000" pitchFamily="2" charset="2"/>
                        <a:buNone/>
                      </a:pPr>
                      <a:r>
                        <a:rPr lang="fr-FR" sz="9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Validation du parcours de formation :</a:t>
                      </a:r>
                    </a:p>
                    <a:p>
                      <a:pPr marL="0" indent="0" algn="l" eaLnBrk="1" hangingPunct="1">
                        <a:buFont typeface="Wingdings" panose="05000000000000000000" pitchFamily="2" charset="2"/>
                        <a:buNone/>
                      </a:pPr>
                      <a:endParaRPr lang="fr-FR" sz="9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71450" indent="-171450" algn="l" eaLnBrk="1" hangingPunct="1">
                        <a:buFont typeface="Wingdings" panose="05000000000000000000" pitchFamily="2" charset="2"/>
                        <a:buChar char=""/>
                      </a:pPr>
                      <a:r>
                        <a:rPr lang="fr-FR" sz="900" b="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Attestation de fin de formation</a:t>
                      </a:r>
                    </a:p>
                    <a:p>
                      <a:pPr marL="171450" indent="-171450" algn="l" eaLnBrk="1" hangingPunct="1">
                        <a:buFont typeface="Wingdings" panose="05000000000000000000" pitchFamily="2" charset="2"/>
                        <a:buChar char=""/>
                      </a:pPr>
                      <a:endParaRPr lang="fr-FR" sz="900" b="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71450" indent="-171450" algn="l" eaLnBrk="1" hangingPunct="1">
                        <a:buFont typeface="Wingdings" panose="05000000000000000000" pitchFamily="2" charset="2"/>
                        <a:buChar char=""/>
                      </a:pPr>
                      <a:r>
                        <a:rPr lang="fr-FR" sz="900" b="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Bordereau</a:t>
                      </a:r>
                      <a:r>
                        <a:rPr lang="fr-FR" sz="900" b="0"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de score.</a:t>
                      </a:r>
                      <a:endParaRPr lang="fr-FR" sz="900" b="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l" eaLnBrk="1" hangingPunct="1">
                        <a:buFont typeface="Wingdings" panose="05000000000000000000" pitchFamily="2" charset="2"/>
                        <a:buNone/>
                      </a:pPr>
                      <a:endParaRPr lang="fr-FR" sz="5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l" eaLnBrk="1" hangingPunct="1">
                        <a:buFont typeface="Wingdings" panose="05000000000000000000" pitchFamily="2" charset="2"/>
                        <a:buNone/>
                      </a:pPr>
                      <a:r>
                        <a:rPr lang="fr-FR" sz="9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Le certificat</a:t>
                      </a:r>
                      <a:r>
                        <a:rPr lang="fr-FR" sz="900" b="1" baseline="0"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à une durée de validité de 5 ans</a:t>
                      </a:r>
                      <a:endParaRPr lang="fr-FR" sz="9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l" eaLnBrk="1" hangingPunct="1">
                        <a:buFont typeface="Wingdings" panose="05000000000000000000" pitchFamily="2" charset="2"/>
                        <a:buNone/>
                      </a:pPr>
                      <a:endParaRPr lang="fr-FR" sz="900" b="1" dirty="0">
                        <a:ln>
                          <a:noFill/>
                        </a:ln>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txBody>
                  <a:tcPr marL="91446" marR="91446" marT="45716" marB="45716">
                    <a:lnL w="28575" cap="flat" cmpd="sng" algn="ctr">
                      <a:solidFill>
                        <a:srgbClr val="E74011"/>
                      </a:solidFill>
                      <a:prstDash val="solid"/>
                      <a:round/>
                      <a:headEnd type="none" w="med" len="med"/>
                      <a:tailEnd type="none" w="med" len="med"/>
                    </a:lnL>
                    <a:lnR w="28575" cap="flat" cmpd="sng" algn="ctr">
                      <a:solidFill>
                        <a:srgbClr val="E74011"/>
                      </a:solidFill>
                      <a:prstDash val="solid"/>
                      <a:round/>
                      <a:headEnd type="none" w="med" len="med"/>
                      <a:tailEnd type="none" w="med" len="med"/>
                    </a:lnR>
                    <a:lnB w="28575" cap="flat" cmpd="sng" algn="ctr">
                      <a:solidFill>
                        <a:srgbClr val="E74011"/>
                      </a:solidFill>
                      <a:prstDash val="solid"/>
                      <a:round/>
                      <a:headEnd type="none" w="med" len="med"/>
                      <a:tailEnd type="none" w="med" len="med"/>
                    </a:lnB>
                    <a:solidFill>
                      <a:srgbClr val="E4DEDC"/>
                    </a:solidFill>
                  </a:tcPr>
                </a:tc>
              </a:tr>
            </a:tbl>
          </a:graphicData>
        </a:graphic>
      </p:graphicFrame>
      <p:sp>
        <p:nvSpPr>
          <p:cNvPr id="48" name="Rectangle 47"/>
          <p:cNvSpPr/>
          <p:nvPr/>
        </p:nvSpPr>
        <p:spPr>
          <a:xfrm>
            <a:off x="0" y="9417050"/>
            <a:ext cx="6840538" cy="468313"/>
          </a:xfrm>
          <a:prstGeom prst="rect">
            <a:avLst/>
          </a:prstGeom>
          <a:ln w="28575">
            <a:solidFill>
              <a:srgbClr val="E74011"/>
            </a:solidFill>
          </a:ln>
        </p:spPr>
        <p:txBody>
          <a:bodyP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171450" fontAlgn="auto">
              <a:spcBef>
                <a:spcPts val="0"/>
              </a:spcBef>
              <a:spcAft>
                <a:spcPts val="0"/>
              </a:spcAft>
              <a:buClr>
                <a:srgbClr val="064E15"/>
              </a:buClr>
              <a:buSzPct val="114000"/>
              <a:buFont typeface="Wingdings" panose="05000000000000000000" pitchFamily="2" charset="2"/>
              <a:buChar char="Ø"/>
              <a:defRPr/>
            </a:pPr>
            <a:r>
              <a:rPr lang="fr-FR" sz="900" dirty="0">
                <a:latin typeface="Montserrat" panose="00000500000000000000" pitchFamily="50" charset="0"/>
              </a:rPr>
              <a:t>PRÉ-INSCRIPTION EN LIGNE : </a:t>
            </a:r>
            <a:r>
              <a:rPr lang="fr-FR" sz="900" dirty="0">
                <a:hlinkClick r:id="rId6"/>
              </a:rPr>
              <a:t>www.campusnatureprovence.com</a:t>
            </a:r>
            <a:endParaRPr lang="fr-FR" sz="900" dirty="0"/>
          </a:p>
          <a:p>
            <a:pPr indent="-171450" fontAlgn="auto">
              <a:spcBef>
                <a:spcPts val="0"/>
              </a:spcBef>
              <a:spcAft>
                <a:spcPts val="0"/>
              </a:spcAft>
              <a:buClr>
                <a:srgbClr val="064E15"/>
              </a:buClr>
              <a:buSzPct val="114000"/>
              <a:buFont typeface="Wingdings" panose="05000000000000000000" pitchFamily="2" charset="2"/>
              <a:buChar char="Ø"/>
              <a:defRPr/>
            </a:pPr>
            <a:r>
              <a:rPr lang="fr-FR" sz="900" dirty="0">
                <a:latin typeface="Montserrat" panose="00000500000000000000" pitchFamily="50" charset="0"/>
              </a:rPr>
              <a:t>Contactez nous : </a:t>
            </a:r>
            <a:r>
              <a:rPr lang="fr-FR" sz="900" dirty="0"/>
              <a:t>☎ 04.42.58.46.41    </a:t>
            </a:r>
            <a:r>
              <a:rPr lang="fr-FR" sz="900" dirty="0">
                <a:sym typeface="Wingdings" panose="05000000000000000000" pitchFamily="2" charset="2"/>
                <a:hlinkClick r:id="rId7"/>
              </a:rPr>
              <a:t>cfppa.aix-valabre@educagri.fr</a:t>
            </a:r>
            <a:endParaRPr lang="fr-FR" sz="900" dirty="0">
              <a:sym typeface="Wingdings" panose="05000000000000000000" pitchFamily="2" charset="2"/>
            </a:endParaRPr>
          </a:p>
          <a:p>
            <a:pPr fontAlgn="auto">
              <a:spcBef>
                <a:spcPts val="0"/>
              </a:spcBef>
              <a:spcAft>
                <a:spcPts val="0"/>
              </a:spcAft>
              <a:buClr>
                <a:srgbClr val="064E15"/>
              </a:buClr>
              <a:buSzPct val="114000"/>
              <a:defRPr/>
            </a:pPr>
            <a:r>
              <a:rPr lang="fr-FR" sz="900"/>
              <a:t>        Chemin </a:t>
            </a:r>
            <a:r>
              <a:rPr lang="fr-FR" sz="900" dirty="0"/>
              <a:t>du moulin du fort 13120 Gardanne  </a:t>
            </a:r>
          </a:p>
        </p:txBody>
      </p:sp>
      <p:sp>
        <p:nvSpPr>
          <p:cNvPr id="59" name="ZoneTexte 58"/>
          <p:cNvSpPr txBox="1"/>
          <p:nvPr/>
        </p:nvSpPr>
        <p:spPr>
          <a:xfrm rot="18694095">
            <a:off x="2109464" y="5056905"/>
            <a:ext cx="846585" cy="489898"/>
          </a:xfrm>
          <a:prstGeom prst="rect">
            <a:avLst/>
          </a:prstGeom>
          <a:noFill/>
        </p:spPr>
        <p:txBody>
          <a:bodyPr spcFirstLastPara="1" wrap="none" lIns="80147" tIns="40074" rIns="80147" bIns="40074">
            <a:prstTxWarp prst="textArchUp">
              <a:avLst>
                <a:gd name="adj" fmla="val 12300825"/>
              </a:avLst>
            </a:prstTxWarp>
            <a:spAutoFit/>
          </a:bodyPr>
          <a:lstStyle>
            <a:defPPr>
              <a:defRPr lang="fr-FR"/>
            </a:defPPr>
            <a:lvl1pPr>
              <a:defRPr sz="1000" b="1">
                <a:solidFill>
                  <a:schemeClr val="tx1">
                    <a:lumMod val="75000"/>
                    <a:lumOff val="25000"/>
                  </a:schemeClr>
                </a:solidFill>
                <a:latin typeface="Century Gothic" pitchFamily="34" charset="0"/>
                <a:cs typeface="Gill Sans"/>
              </a:defRPr>
            </a:lvl1pPr>
          </a:lstStyle>
          <a:p>
            <a:pPr algn="ctr" eaLnBrk="1" fontAlgn="auto" hangingPunct="1">
              <a:spcBef>
                <a:spcPts val="0"/>
              </a:spcBef>
              <a:spcAft>
                <a:spcPts val="0"/>
              </a:spcAft>
              <a:defRPr/>
            </a:pPr>
            <a:r>
              <a:rPr lang="fr-FR" sz="800" b="0" dirty="0">
                <a:solidFill>
                  <a:schemeClr val="tx1"/>
                </a:solidFill>
                <a:latin typeface="Montserrat" panose="00000500000000000000" pitchFamily="50" charset="0"/>
              </a:rPr>
              <a:t>Encadrement</a:t>
            </a:r>
          </a:p>
        </p:txBody>
      </p:sp>
      <p:grpSp>
        <p:nvGrpSpPr>
          <p:cNvPr id="7" name="Groupe 64"/>
          <p:cNvGrpSpPr/>
          <p:nvPr/>
        </p:nvGrpSpPr>
        <p:grpSpPr>
          <a:xfrm>
            <a:off x="4446000" y="3305500"/>
            <a:ext cx="2401200" cy="1404000"/>
            <a:chOff x="19373" y="909517"/>
            <a:chExt cx="2468384" cy="1160336"/>
          </a:xfrm>
          <a:solidFill>
            <a:srgbClr val="064E15"/>
          </a:solidFill>
        </p:grpSpPr>
        <p:sp>
          <p:nvSpPr>
            <p:cNvPr id="69" name="Rectangle 68"/>
            <p:cNvSpPr/>
            <p:nvPr/>
          </p:nvSpPr>
          <p:spPr>
            <a:xfrm>
              <a:off x="19373" y="909517"/>
              <a:ext cx="2468384" cy="1160336"/>
            </a:xfrm>
            <a:prstGeom prst="rect">
              <a:avLst/>
            </a:prstGeom>
            <a:solidFill>
              <a:srgbClr val="BFB1AC"/>
            </a:solidFill>
            <a:ln w="28575">
              <a:solidFill>
                <a:srgbClr val="E74011"/>
              </a:solid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fr-FR" sz="800" b="1" dirty="0">
                <a:solidFill>
                  <a:schemeClr val="tx1">
                    <a:lumMod val="75000"/>
                    <a:lumOff val="25000"/>
                  </a:schemeClr>
                </a:solidFill>
                <a:latin typeface="Eras Demi ITC" panose="020B0805030504020804" pitchFamily="34" charset="0"/>
                <a:ea typeface="ＭＳ Ｐゴシック" charset="0"/>
              </a:endParaRPr>
            </a:p>
          </p:txBody>
        </p:sp>
        <p:sp>
          <p:nvSpPr>
            <p:cNvPr id="70" name="ZoneTexte 26"/>
            <p:cNvSpPr txBox="1">
              <a:spLocks noChangeArrowheads="1"/>
            </p:cNvSpPr>
            <p:nvPr/>
          </p:nvSpPr>
          <p:spPr bwMode="auto">
            <a:xfrm>
              <a:off x="83198" y="1019013"/>
              <a:ext cx="2317256" cy="992012"/>
            </a:xfrm>
            <a:prstGeom prst="rect">
              <a:avLst/>
            </a:prstGeom>
            <a:solidFill>
              <a:srgbClr val="BFB1AC"/>
            </a:solidFill>
            <a:ln w="2857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marL="177800" indent="-177800" eaLnBrk="1" hangingPunct="1">
                <a:buFont typeface="Courier New" panose="02070309020205020404" pitchFamily="49" charset="0"/>
                <a:buChar char="o"/>
                <a:defRPr/>
              </a:pPr>
              <a:r>
                <a:rPr lang="fr-FR" sz="9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Inscription auprès du service formation courte</a:t>
              </a:r>
            </a:p>
            <a:p>
              <a:pPr marL="177800" indent="-177800" eaLnBrk="1" hangingPunct="1">
                <a:buFont typeface="Courier New" panose="02070309020205020404" pitchFamily="49" charset="0"/>
                <a:buChar char="o"/>
                <a:defRPr/>
              </a:pPr>
              <a:r>
                <a:rPr lang="fr-FR" sz="9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Acceptation du devis</a:t>
              </a:r>
            </a:p>
            <a:p>
              <a:pPr marL="177800" indent="-177800" eaLnBrk="1" hangingPunct="1">
                <a:buFont typeface="Courier New" panose="02070309020205020404" pitchFamily="49" charset="0"/>
                <a:buChar char="o"/>
                <a:defRPr/>
              </a:pPr>
              <a:r>
                <a:rPr lang="fr-FR" sz="9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rPr>
                <a:t>Signature de la convention de formation et envoi du document de prise en charge de l’OPCO ou d’autofinancement</a:t>
              </a:r>
            </a:p>
            <a:p>
              <a:pPr marL="177800" indent="-177800" eaLnBrk="1" hangingPunct="1">
                <a:buFont typeface="Courier New" panose="02070309020205020404" pitchFamily="49" charset="0"/>
                <a:buChar char="o"/>
                <a:defRPr/>
              </a:pPr>
              <a:endParaRPr lang="fr-FR" sz="900" dirty="0">
                <a:solidFill>
                  <a:schemeClr val="tx1">
                    <a:lumMod val="85000"/>
                    <a:lumOff val="1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sp>
        <p:nvSpPr>
          <p:cNvPr id="71" name="Rectangle 70"/>
          <p:cNvSpPr/>
          <p:nvPr/>
        </p:nvSpPr>
        <p:spPr>
          <a:xfrm>
            <a:off x="4427538" y="4735513"/>
            <a:ext cx="2411412" cy="1249362"/>
          </a:xfrm>
          <a:prstGeom prst="rect">
            <a:avLst/>
          </a:prstGeom>
          <a:solidFill>
            <a:srgbClr val="E4DEDC"/>
          </a:solidFill>
          <a:ln w="28575">
            <a:solidFill>
              <a:srgbClr val="E74011"/>
            </a:solid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fr-FR" sz="900" b="1" dirty="0">
                <a:solidFill>
                  <a:srgbClr val="E74011"/>
                </a:solidFill>
                <a:latin typeface="Eras Demi ITC" panose="020B0805030504020804" pitchFamily="34" charset="0"/>
                <a:ea typeface="ＭＳ Ｐゴシック" charset="0"/>
              </a:rPr>
              <a:t>Accessibilité aux personnes en situation de handicap :</a:t>
            </a:r>
            <a:r>
              <a:rPr lang="fr-FR" sz="900" b="1" dirty="0">
                <a:solidFill>
                  <a:schemeClr val="tx1">
                    <a:lumMod val="75000"/>
                    <a:lumOff val="25000"/>
                  </a:schemeClr>
                </a:solidFill>
                <a:latin typeface="Eras Demi ITC" panose="020B0805030504020804" pitchFamily="34" charset="0"/>
                <a:ea typeface="ＭＳ Ｐゴシック" charset="0"/>
              </a:rPr>
              <a:t> </a:t>
            </a:r>
            <a:r>
              <a:rPr lang="fr-FR" sz="9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Salles de formation et espace de vie accessible aux personnes à mobilité réduite. Toutes nos formations sont adaptées aux personnes en situation de handicap, la faisabilité du projet de formation est vérifiée lors de l’entretien par notre Référent Handicap.</a:t>
            </a:r>
          </a:p>
        </p:txBody>
      </p:sp>
      <p:sp>
        <p:nvSpPr>
          <p:cNvPr id="21" name="ZoneTexte 20"/>
          <p:cNvSpPr txBox="1"/>
          <p:nvPr/>
        </p:nvSpPr>
        <p:spPr>
          <a:xfrm>
            <a:off x="5873750" y="9717088"/>
            <a:ext cx="984250" cy="168275"/>
          </a:xfrm>
          <a:prstGeom prst="rect">
            <a:avLst/>
          </a:prstGeom>
          <a:noFill/>
        </p:spPr>
        <p:txBody>
          <a:bodyPr>
            <a:spAutoFit/>
          </a:bodyPr>
          <a:lstStyle/>
          <a:p>
            <a:pPr algn="ctr" eaLnBrk="1" fontAlgn="auto" hangingPunct="1">
              <a:spcBef>
                <a:spcPts val="0"/>
              </a:spcBef>
              <a:spcAft>
                <a:spcPts val="0"/>
              </a:spcAft>
              <a:defRPr/>
            </a:pPr>
            <a:r>
              <a:rPr lang="fr-FR" sz="500" b="1" dirty="0">
                <a:solidFill>
                  <a:schemeClr val="tx1">
                    <a:lumMod val="75000"/>
                    <a:lumOff val="25000"/>
                  </a:schemeClr>
                </a:solidFill>
                <a:latin typeface="Montserrat" pitchFamily="50" charset="0"/>
              </a:rPr>
              <a:t>MAJ : </a:t>
            </a:r>
            <a:r>
              <a:rPr lang="fr-FR" sz="500" b="1" dirty="0" err="1">
                <a:solidFill>
                  <a:schemeClr val="tx1">
                    <a:lumMod val="75000"/>
                    <a:lumOff val="25000"/>
                  </a:schemeClr>
                </a:solidFill>
                <a:latin typeface="Montserrat" pitchFamily="50" charset="0"/>
              </a:rPr>
              <a:t>Janv</a:t>
            </a:r>
            <a:r>
              <a:rPr lang="fr-FR" sz="500" b="1">
                <a:solidFill>
                  <a:schemeClr val="tx1">
                    <a:lumMod val="75000"/>
                    <a:lumOff val="25000"/>
                  </a:schemeClr>
                </a:solidFill>
                <a:latin typeface="Montserrat" pitchFamily="50" charset="0"/>
              </a:rPr>
              <a:t> 2023</a:t>
            </a:r>
            <a:endParaRPr lang="fr-FR" sz="500" b="1" dirty="0">
              <a:solidFill>
                <a:schemeClr val="tx1">
                  <a:lumMod val="75000"/>
                  <a:lumOff val="25000"/>
                </a:schemeClr>
              </a:solidFill>
              <a:latin typeface="Montserrat" pitchFamily="50" charset="0"/>
            </a:endParaRPr>
          </a:p>
        </p:txBody>
      </p:sp>
      <p:sp>
        <p:nvSpPr>
          <p:cNvPr id="73" name="Rectangle 72"/>
          <p:cNvSpPr/>
          <p:nvPr/>
        </p:nvSpPr>
        <p:spPr>
          <a:xfrm>
            <a:off x="0" y="5984875"/>
            <a:ext cx="6840538" cy="360363"/>
          </a:xfrm>
          <a:prstGeom prst="rect">
            <a:avLst/>
          </a:prstGeom>
          <a:noFill/>
          <a:ln w="28575">
            <a:solidFill>
              <a:srgbClr val="E74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sz="900" b="1" dirty="0">
              <a:solidFill>
                <a:srgbClr val="064E15"/>
              </a:solidFill>
            </a:endParaRPr>
          </a:p>
          <a:p>
            <a:pPr algn="ctr" eaLnBrk="1" hangingPunct="1">
              <a:defRPr/>
            </a:pPr>
            <a:r>
              <a:rPr lang="fr-FR" sz="900" b="1" dirty="0">
                <a:solidFill>
                  <a:srgbClr val="E74011"/>
                </a:solidFill>
                <a:latin typeface="Eras Demi ITC" panose="020B0805030504020804" pitchFamily="34" charset="0"/>
                <a:ea typeface="ＭＳ Ｐゴシック" charset="0"/>
              </a:rPr>
              <a:t>Tarif : </a:t>
            </a:r>
            <a:r>
              <a:rPr lang="fr-FR" sz="900" b="1" dirty="0">
                <a:solidFill>
                  <a:schemeClr val="tx1"/>
                </a:solidFill>
                <a:latin typeface="Eras Demi ITC" panose="020B0805030504020804" pitchFamily="34" charset="0"/>
                <a:ea typeface="ＭＳ Ｐゴシック" charset="0"/>
                <a:cs typeface="Times New Roman" panose="02020603050405020304" pitchFamily="18" charset="0"/>
              </a:rPr>
              <a:t>CERTIPHYTO Décideur DESA 3 jours en Formation Initiale : 450€ </a:t>
            </a:r>
            <a:r>
              <a:rPr lang="fr-FR" sz="800" b="1" dirty="0">
                <a:solidFill>
                  <a:schemeClr val="tx1"/>
                </a:solidFill>
                <a:latin typeface="Eras Demi ITC" panose="020B0805030504020804" pitchFamily="34" charset="0"/>
                <a:ea typeface="ＭＳ Ｐゴシック" charset="0"/>
                <a:cs typeface="Times New Roman" panose="02020603050405020304" pitchFamily="18" charset="0"/>
              </a:rPr>
              <a:t>(Voir conditions générales de vente)</a:t>
            </a:r>
            <a:endParaRPr lang="fr-FR" sz="900" b="1" dirty="0">
              <a:solidFill>
                <a:schemeClr val="tx1"/>
              </a:solidFill>
              <a:latin typeface="Eras Demi ITC" panose="020B0805030504020804" pitchFamily="34" charset="0"/>
              <a:cs typeface="Times New Roman" panose="02020603050405020304" pitchFamily="18" charset="0"/>
            </a:endParaRPr>
          </a:p>
          <a:p>
            <a:pPr eaLnBrk="1" hangingPunct="1">
              <a:defRPr/>
            </a:pPr>
            <a:endParaRPr lang="fr-FR" sz="800" i="1" dirty="0">
              <a:solidFill>
                <a:srgbClr val="064E15"/>
              </a:solidFill>
              <a:latin typeface="Montserrat" pitchFamily="50" charset="0"/>
            </a:endParaRPr>
          </a:p>
        </p:txBody>
      </p:sp>
      <p:sp>
        <p:nvSpPr>
          <p:cNvPr id="4137" name="ZoneTexte 6"/>
          <p:cNvSpPr txBox="1">
            <a:spLocks noChangeArrowheads="1"/>
          </p:cNvSpPr>
          <p:nvPr/>
        </p:nvSpPr>
        <p:spPr bwMode="auto">
          <a:xfrm>
            <a:off x="4368800" y="436563"/>
            <a:ext cx="914400" cy="914400"/>
          </a:xfrm>
          <a:prstGeom prst="rect">
            <a:avLst/>
          </a:prstGeom>
          <a:noFill/>
          <a:ln w="9525">
            <a:noFill/>
            <a:miter lim="800000"/>
            <a:headEnd/>
            <a:tailEnd/>
          </a:ln>
        </p:spPr>
        <p:txBody>
          <a:bodyPr>
            <a:spAutoFit/>
          </a:bodyPr>
          <a:lstStyle/>
          <a:p>
            <a:pPr eaLnBrk="1" hangingPunct="1"/>
            <a:endParaRPr lang="fr-FR" altLang="fr-FR"/>
          </a:p>
        </p:txBody>
      </p:sp>
      <p:sp>
        <p:nvSpPr>
          <p:cNvPr id="17" name="Rectangle 16"/>
          <p:cNvSpPr/>
          <p:nvPr/>
        </p:nvSpPr>
        <p:spPr>
          <a:xfrm>
            <a:off x="-12700" y="842963"/>
            <a:ext cx="6861175" cy="157162"/>
          </a:xfrm>
          <a:prstGeom prst="rect">
            <a:avLst/>
          </a:prstGeom>
          <a:solidFill>
            <a:srgbClr val="E74011"/>
          </a:solidFill>
          <a:ln>
            <a:solidFill>
              <a:srgbClr val="E7401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9" name="ZoneTexte 18"/>
          <p:cNvSpPr txBox="1"/>
          <p:nvPr/>
        </p:nvSpPr>
        <p:spPr>
          <a:xfrm>
            <a:off x="1473200" y="98425"/>
            <a:ext cx="4249738" cy="584200"/>
          </a:xfrm>
          <a:prstGeom prst="rect">
            <a:avLst/>
          </a:prstGeom>
          <a:noFill/>
        </p:spPr>
        <p:txBody>
          <a:bodyPr>
            <a:spAutoFit/>
          </a:bodyPr>
          <a:lstStyle/>
          <a:p>
            <a:pPr algn="ctr" eaLnBrk="1" fontAlgn="auto" hangingPunct="1">
              <a:spcBef>
                <a:spcPts val="0"/>
              </a:spcBef>
              <a:spcAft>
                <a:spcPts val="0"/>
              </a:spcAft>
              <a:defRPr/>
            </a:pPr>
            <a:r>
              <a:rPr lang="fr-FR" dirty="0">
                <a:solidFill>
                  <a:schemeClr val="tx1">
                    <a:lumMod val="75000"/>
                    <a:lumOff val="25000"/>
                  </a:schemeClr>
                </a:solidFill>
                <a:latin typeface="Eras Bold ITC" panose="020B0907030504020204" pitchFamily="34" charset="0"/>
              </a:rPr>
              <a:t>CERTIPHYTO DESA </a:t>
            </a:r>
          </a:p>
          <a:p>
            <a:pPr algn="ctr" eaLnBrk="1" fontAlgn="auto" hangingPunct="1">
              <a:spcBef>
                <a:spcPts val="0"/>
              </a:spcBef>
              <a:spcAft>
                <a:spcPts val="0"/>
              </a:spcAft>
              <a:defRPr/>
            </a:pPr>
            <a:r>
              <a:rPr lang="fr-FR" sz="1400" dirty="0">
                <a:solidFill>
                  <a:schemeClr val="tx1">
                    <a:lumMod val="75000"/>
                    <a:lumOff val="25000"/>
                  </a:schemeClr>
                </a:solidFill>
                <a:latin typeface="Eras Bold ITC" panose="020B0907030504020204" pitchFamily="34" charset="0"/>
              </a:rPr>
              <a:t>Décideur en Entreprise Soumis à Agrément</a:t>
            </a:r>
          </a:p>
        </p:txBody>
      </p:sp>
      <p:sp>
        <p:nvSpPr>
          <p:cNvPr id="4140" name="ZoneTexte 21"/>
          <p:cNvSpPr txBox="1">
            <a:spLocks noChangeArrowheads="1"/>
          </p:cNvSpPr>
          <p:nvPr/>
        </p:nvSpPr>
        <p:spPr bwMode="auto">
          <a:xfrm>
            <a:off x="4427538" y="1735138"/>
            <a:ext cx="2411412" cy="369887"/>
          </a:xfrm>
          <a:prstGeom prst="rect">
            <a:avLst/>
          </a:prstGeom>
          <a:noFill/>
          <a:ln w="28575">
            <a:solidFill>
              <a:srgbClr val="E74011"/>
            </a:solidFill>
            <a:miter lim="800000"/>
            <a:headEnd/>
            <a:tailEnd/>
          </a:ln>
        </p:spPr>
        <p:txBody>
          <a:bodyPr>
            <a:spAutoFit/>
          </a:bodyPr>
          <a:lstStyle/>
          <a:p>
            <a:pPr algn="ctr" eaLnBrk="1" hangingPunct="1"/>
            <a:r>
              <a:rPr lang="fr-FR" altLang="fr-FR" sz="900" b="1">
                <a:latin typeface="Eras Demi ITC" pitchFamily="34" charset="0"/>
              </a:rPr>
              <a:t>Dates prévisionnelles :</a:t>
            </a:r>
          </a:p>
          <a:p>
            <a:pPr algn="ctr" eaLnBrk="1" hangingPunct="1"/>
            <a:r>
              <a:rPr lang="fr-FR" altLang="fr-FR" sz="900" b="1">
                <a:latin typeface="Eras Demi ITC" pitchFamily="34" charset="0"/>
              </a:rPr>
              <a:t>Nous contacter </a:t>
            </a:r>
          </a:p>
        </p:txBody>
      </p:sp>
      <p:cxnSp>
        <p:nvCxnSpPr>
          <p:cNvPr id="30" name="Connecteur droit 29"/>
          <p:cNvCxnSpPr>
            <a:cxnSpLocks/>
          </p:cNvCxnSpPr>
          <p:nvPr/>
        </p:nvCxnSpPr>
        <p:spPr>
          <a:xfrm flipH="1">
            <a:off x="4410075" y="1728788"/>
            <a:ext cx="6350" cy="4249737"/>
          </a:xfrm>
          <a:prstGeom prst="line">
            <a:avLst/>
          </a:prstGeom>
          <a:ln w="28575">
            <a:solidFill>
              <a:srgbClr val="E74011"/>
            </a:solidFill>
          </a:ln>
        </p:spPr>
        <p:style>
          <a:lnRef idx="1">
            <a:schemeClr val="accent6"/>
          </a:lnRef>
          <a:fillRef idx="0">
            <a:schemeClr val="accent6"/>
          </a:fillRef>
          <a:effectRef idx="0">
            <a:schemeClr val="accent6"/>
          </a:effectRef>
          <a:fontRef idx="minor">
            <a:schemeClr val="tx1"/>
          </a:fontRef>
        </p:style>
      </p:cxnSp>
      <p:sp>
        <p:nvSpPr>
          <p:cNvPr id="4142" name="ZoneTexte 32"/>
          <p:cNvSpPr txBox="1">
            <a:spLocks noChangeArrowheads="1"/>
          </p:cNvSpPr>
          <p:nvPr/>
        </p:nvSpPr>
        <p:spPr bwMode="auto">
          <a:xfrm>
            <a:off x="4383088" y="2314575"/>
            <a:ext cx="2343150" cy="368300"/>
          </a:xfrm>
          <a:prstGeom prst="rect">
            <a:avLst/>
          </a:prstGeom>
          <a:noFill/>
          <a:ln w="9525">
            <a:noFill/>
            <a:miter lim="800000"/>
            <a:headEnd/>
            <a:tailEnd/>
          </a:ln>
        </p:spPr>
        <p:txBody>
          <a:bodyPr>
            <a:spAutoFit/>
          </a:bodyPr>
          <a:lstStyle/>
          <a:p>
            <a:pPr eaLnBrk="1" hangingPunct="1"/>
            <a:r>
              <a:rPr lang="fr-FR" altLang="fr-FR" sz="900" b="1">
                <a:solidFill>
                  <a:srgbClr val="E74011"/>
                </a:solidFill>
                <a:latin typeface="Eras Demi ITC" pitchFamily="34" charset="0"/>
                <a:ea typeface="ＭＳ Ｐゴシック" pitchFamily="34" charset="-128"/>
              </a:rPr>
              <a:t>Prérequis : </a:t>
            </a:r>
            <a:r>
              <a:rPr lang="fr-FR" altLang="fr-FR" sz="900">
                <a:latin typeface="Segoe UI Historic" pitchFamily="34" charset="0"/>
                <a:cs typeface="Segoe UI Historic" pitchFamily="34" charset="0"/>
              </a:rPr>
              <a:t>Maitrise minimale de la langue française</a:t>
            </a:r>
          </a:p>
        </p:txBody>
      </p:sp>
      <p:sp>
        <p:nvSpPr>
          <p:cNvPr id="4143" name="ZoneTexte 33"/>
          <p:cNvSpPr txBox="1">
            <a:spLocks noChangeArrowheads="1"/>
          </p:cNvSpPr>
          <p:nvPr/>
        </p:nvSpPr>
        <p:spPr bwMode="auto">
          <a:xfrm>
            <a:off x="4468813" y="3330575"/>
            <a:ext cx="1254125" cy="477838"/>
          </a:xfrm>
          <a:prstGeom prst="rect">
            <a:avLst/>
          </a:prstGeom>
          <a:noFill/>
          <a:ln w="9525">
            <a:noFill/>
            <a:miter lim="800000"/>
            <a:headEnd/>
            <a:tailEnd/>
          </a:ln>
        </p:spPr>
        <p:txBody>
          <a:bodyPr>
            <a:spAutoFit/>
          </a:bodyPr>
          <a:lstStyle/>
          <a:p>
            <a:pPr eaLnBrk="1" hangingPunct="1"/>
            <a:r>
              <a:rPr lang="fr-FR" altLang="fr-FR" sz="900" b="1">
                <a:solidFill>
                  <a:srgbClr val="E74011"/>
                </a:solidFill>
                <a:latin typeface="Eras Demi ITC" pitchFamily="34" charset="0"/>
                <a:ea typeface="ＭＳ Ｐゴシック" pitchFamily="34" charset="-128"/>
              </a:rPr>
              <a:t>Conditions d’accès :</a:t>
            </a:r>
          </a:p>
          <a:p>
            <a:pPr eaLnBrk="1" hangingPunct="1"/>
            <a:endParaRPr lang="fr-FR" altLang="fr-FR" sz="900" b="1">
              <a:solidFill>
                <a:srgbClr val="E74011"/>
              </a:solidFill>
              <a:latin typeface="Eras Demi ITC" pitchFamily="34" charset="0"/>
              <a:ea typeface="ＭＳ Ｐゴシック" pitchFamily="34" charset="-128"/>
            </a:endParaRPr>
          </a:p>
          <a:p>
            <a:pPr eaLnBrk="1" hangingPunct="1"/>
            <a:endParaRPr lang="fr-FR" altLang="fr-FR" sz="700">
              <a:solidFill>
                <a:srgbClr val="E74011"/>
              </a:solidFill>
            </a:endParaRPr>
          </a:p>
        </p:txBody>
      </p:sp>
      <p:sp>
        <p:nvSpPr>
          <p:cNvPr id="77" name="Ellipse 76"/>
          <p:cNvSpPr/>
          <p:nvPr/>
        </p:nvSpPr>
        <p:spPr>
          <a:xfrm>
            <a:off x="1239327" y="5050004"/>
            <a:ext cx="864000" cy="792000"/>
          </a:xfrm>
          <a:prstGeom prst="ellipse">
            <a:avLst/>
          </a:prstGeom>
          <a:solidFill>
            <a:srgbClr val="E74011"/>
          </a:solidFill>
          <a:ln>
            <a:noFill/>
          </a:ln>
          <a:scene3d>
            <a:camera prst="orthographicFront"/>
            <a:lightRig rig="threePt" dir="t"/>
          </a:scene3d>
          <a:sp3d>
            <a:bevelT w="330200" h="196850"/>
            <a:bevelB w="177800" h="146050"/>
          </a:sp3d>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fontAlgn="auto" hangingPunct="1">
              <a:spcBef>
                <a:spcPts val="0"/>
              </a:spcBef>
              <a:spcAft>
                <a:spcPts val="0"/>
              </a:spcAft>
              <a:defRPr/>
            </a:pPr>
            <a:endParaRPr lang="fr-FR" sz="630" b="1" dirty="0">
              <a:latin typeface="Eras Light ITC" panose="020B0402030504020804" pitchFamily="34" charset="0"/>
            </a:endParaRPr>
          </a:p>
        </p:txBody>
      </p:sp>
      <p:sp>
        <p:nvSpPr>
          <p:cNvPr id="79" name="Ellipse 78"/>
          <p:cNvSpPr/>
          <p:nvPr/>
        </p:nvSpPr>
        <p:spPr>
          <a:xfrm>
            <a:off x="2310107" y="5041521"/>
            <a:ext cx="864000" cy="792000"/>
          </a:xfrm>
          <a:prstGeom prst="ellipse">
            <a:avLst/>
          </a:prstGeom>
          <a:solidFill>
            <a:srgbClr val="E74011"/>
          </a:solidFill>
          <a:ln>
            <a:noFill/>
          </a:ln>
          <a:scene3d>
            <a:camera prst="orthographicFront"/>
            <a:lightRig rig="threePt" dir="t"/>
          </a:scene3d>
          <a:sp3d>
            <a:bevelT w="330200" h="196850"/>
            <a:bevelB w="177800" h="146050"/>
          </a:sp3d>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fontAlgn="auto" hangingPunct="1">
              <a:spcBef>
                <a:spcPts val="0"/>
              </a:spcBef>
              <a:spcAft>
                <a:spcPts val="0"/>
              </a:spcAft>
              <a:defRPr/>
            </a:pPr>
            <a:endParaRPr lang="fr-FR" sz="600" b="1" dirty="0">
              <a:latin typeface="Eras Light ITC" panose="020B0402030504020804" pitchFamily="34" charset="0"/>
            </a:endParaRPr>
          </a:p>
        </p:txBody>
      </p:sp>
      <p:sp>
        <p:nvSpPr>
          <p:cNvPr id="82" name="ZoneTexte 81"/>
          <p:cNvSpPr txBox="1"/>
          <p:nvPr/>
        </p:nvSpPr>
        <p:spPr>
          <a:xfrm rot="18463369">
            <a:off x="1124967" y="5046835"/>
            <a:ext cx="602114" cy="489898"/>
          </a:xfrm>
          <a:prstGeom prst="rect">
            <a:avLst/>
          </a:prstGeom>
          <a:noFill/>
        </p:spPr>
        <p:txBody>
          <a:bodyPr spcFirstLastPara="1" wrap="none" lIns="80147" tIns="40074" rIns="80147" bIns="40074">
            <a:prstTxWarp prst="textArchUp">
              <a:avLst>
                <a:gd name="adj" fmla="val 11247704"/>
              </a:avLst>
            </a:prstTxWarp>
            <a:spAutoFit/>
          </a:bodyPr>
          <a:lstStyle>
            <a:defPPr>
              <a:defRPr lang="fr-FR"/>
            </a:defPPr>
            <a:lvl1pPr>
              <a:defRPr sz="1000" b="1">
                <a:solidFill>
                  <a:schemeClr val="tx1">
                    <a:lumMod val="75000"/>
                    <a:lumOff val="25000"/>
                  </a:schemeClr>
                </a:solidFill>
                <a:latin typeface="Century Gothic" pitchFamily="34" charset="0"/>
                <a:cs typeface="Gill Sans"/>
              </a:defRPr>
            </a:lvl1pPr>
          </a:lstStyle>
          <a:p>
            <a:pPr algn="ctr" eaLnBrk="1" fontAlgn="auto" hangingPunct="1">
              <a:spcBef>
                <a:spcPts val="0"/>
              </a:spcBef>
              <a:spcAft>
                <a:spcPts val="0"/>
              </a:spcAft>
              <a:defRPr/>
            </a:pPr>
            <a:r>
              <a:rPr lang="fr-FR" sz="800" b="0" dirty="0">
                <a:solidFill>
                  <a:schemeClr val="tx1"/>
                </a:solidFill>
                <a:latin typeface="Montserrat" panose="00000500000000000000" pitchFamily="50" charset="0"/>
              </a:rPr>
              <a:t>Effectif</a:t>
            </a:r>
          </a:p>
        </p:txBody>
      </p:sp>
      <p:sp>
        <p:nvSpPr>
          <p:cNvPr id="83" name="Ellipse 82"/>
          <p:cNvSpPr/>
          <p:nvPr/>
        </p:nvSpPr>
        <p:spPr>
          <a:xfrm>
            <a:off x="3811900" y="5147074"/>
            <a:ext cx="468000" cy="468000"/>
          </a:xfrm>
          <a:prstGeom prst="ellipse">
            <a:avLst/>
          </a:prstGeom>
          <a:solidFill>
            <a:srgbClr val="E74011"/>
          </a:solidFill>
          <a:ln>
            <a:noFill/>
          </a:ln>
          <a:scene3d>
            <a:camera prst="orthographicFront"/>
            <a:lightRig rig="threePt" dir="t"/>
          </a:scene3d>
          <a:sp3d>
            <a:bevelT w="330200" h="196850"/>
            <a:bevelB w="177800" h="146050"/>
          </a:sp3d>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fontAlgn="auto" hangingPunct="1">
              <a:spcBef>
                <a:spcPts val="0"/>
              </a:spcBef>
              <a:spcAft>
                <a:spcPts val="0"/>
              </a:spcAft>
              <a:defRPr/>
            </a:pPr>
            <a:endParaRPr lang="fr-FR" sz="500" b="1" dirty="0">
              <a:latin typeface="Eras Light ITC" panose="020B0402030504020804" pitchFamily="34" charset="0"/>
            </a:endParaRPr>
          </a:p>
        </p:txBody>
      </p:sp>
      <p:sp>
        <p:nvSpPr>
          <p:cNvPr id="84" name="Ellipse 83"/>
          <p:cNvSpPr/>
          <p:nvPr/>
        </p:nvSpPr>
        <p:spPr>
          <a:xfrm>
            <a:off x="3364149" y="5365521"/>
            <a:ext cx="468000" cy="468000"/>
          </a:xfrm>
          <a:prstGeom prst="ellipse">
            <a:avLst/>
          </a:prstGeom>
          <a:solidFill>
            <a:srgbClr val="E74011"/>
          </a:solidFill>
          <a:ln>
            <a:noFill/>
          </a:ln>
          <a:scene3d>
            <a:camera prst="orthographicFront"/>
            <a:lightRig rig="threePt" dir="t"/>
          </a:scene3d>
          <a:sp3d>
            <a:bevelT w="330200" h="196850"/>
            <a:bevelB w="177800" h="146050"/>
          </a:sp3d>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fontAlgn="auto" hangingPunct="1">
              <a:spcBef>
                <a:spcPts val="0"/>
              </a:spcBef>
              <a:spcAft>
                <a:spcPts val="0"/>
              </a:spcAft>
              <a:defRPr/>
            </a:pPr>
            <a:endParaRPr lang="fr-FR" sz="600" b="1" dirty="0">
              <a:latin typeface="Eras Light ITC" panose="020B0402030504020804" pitchFamily="34" charset="0"/>
            </a:endParaRPr>
          </a:p>
        </p:txBody>
      </p:sp>
      <p:sp>
        <p:nvSpPr>
          <p:cNvPr id="85" name="ZoneTexte 58"/>
          <p:cNvSpPr txBox="1"/>
          <p:nvPr/>
        </p:nvSpPr>
        <p:spPr>
          <a:xfrm>
            <a:off x="3598149" y="5090544"/>
            <a:ext cx="960530" cy="268333"/>
          </a:xfrm>
          <a:prstGeom prst="rect">
            <a:avLst/>
          </a:prstGeom>
          <a:noFill/>
        </p:spPr>
        <p:txBody>
          <a:bodyPr spcFirstLastPara="1" wrap="none" lIns="80147" tIns="40074" rIns="80147" bIns="40074">
            <a:prstTxWarp prst="textArchUp">
              <a:avLst>
                <a:gd name="adj" fmla="val 8434865"/>
              </a:avLst>
            </a:prstTxWarp>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fr-FR" sz="700" dirty="0" err="1">
                <a:latin typeface="Montserrat" panose="00000500000000000000" pitchFamily="50" charset="0"/>
              </a:rPr>
              <a:t>Formacode</a:t>
            </a:r>
            <a:endParaRPr lang="fr-FR" sz="700" dirty="0">
              <a:latin typeface="Montserrat" panose="00000500000000000000" pitchFamily="50" charset="0"/>
            </a:endParaRPr>
          </a:p>
        </p:txBody>
      </p:sp>
      <p:sp>
        <p:nvSpPr>
          <p:cNvPr id="4158" name="ZoneTexte 86"/>
          <p:cNvSpPr txBox="1">
            <a:spLocks noChangeArrowheads="1"/>
          </p:cNvSpPr>
          <p:nvPr/>
        </p:nvSpPr>
        <p:spPr bwMode="auto">
          <a:xfrm>
            <a:off x="3802063" y="5222875"/>
            <a:ext cx="503237" cy="215900"/>
          </a:xfrm>
          <a:prstGeom prst="rect">
            <a:avLst/>
          </a:prstGeom>
          <a:noFill/>
          <a:ln w="9525">
            <a:noFill/>
            <a:miter lim="800000"/>
            <a:headEnd/>
            <a:tailEnd/>
          </a:ln>
        </p:spPr>
        <p:txBody>
          <a:bodyPr>
            <a:spAutoFit/>
          </a:bodyPr>
          <a:lstStyle/>
          <a:p>
            <a:pPr eaLnBrk="1" hangingPunct="1"/>
            <a:r>
              <a:rPr lang="fr-FR" altLang="fr-FR" sz="800" b="1">
                <a:solidFill>
                  <a:schemeClr val="bg1"/>
                </a:solidFill>
              </a:rPr>
              <a:t>21006</a:t>
            </a:r>
          </a:p>
        </p:txBody>
      </p:sp>
      <p:sp>
        <p:nvSpPr>
          <p:cNvPr id="4159" name="ZoneTexte 87"/>
          <p:cNvSpPr txBox="1">
            <a:spLocks noChangeArrowheads="1"/>
          </p:cNvSpPr>
          <p:nvPr/>
        </p:nvSpPr>
        <p:spPr bwMode="auto">
          <a:xfrm>
            <a:off x="3455988" y="5465763"/>
            <a:ext cx="752475" cy="214312"/>
          </a:xfrm>
          <a:prstGeom prst="rect">
            <a:avLst/>
          </a:prstGeom>
          <a:noFill/>
          <a:ln w="9525">
            <a:noFill/>
            <a:miter lim="800000"/>
            <a:headEnd/>
            <a:tailEnd/>
          </a:ln>
        </p:spPr>
        <p:txBody>
          <a:bodyPr>
            <a:spAutoFit/>
          </a:bodyPr>
          <a:lstStyle/>
          <a:p>
            <a:pPr eaLnBrk="1" hangingPunct="1"/>
            <a:r>
              <a:rPr lang="fr-FR" altLang="fr-FR" sz="800" b="1">
                <a:solidFill>
                  <a:schemeClr val="bg1"/>
                </a:solidFill>
              </a:rPr>
              <a:t>NA</a:t>
            </a:r>
          </a:p>
        </p:txBody>
      </p:sp>
      <p:sp>
        <p:nvSpPr>
          <p:cNvPr id="90" name="ZoneTexte 58"/>
          <p:cNvSpPr txBox="1"/>
          <p:nvPr/>
        </p:nvSpPr>
        <p:spPr>
          <a:xfrm rot="20653481">
            <a:off x="3073972" y="5272588"/>
            <a:ext cx="960530" cy="268333"/>
          </a:xfrm>
          <a:prstGeom prst="rect">
            <a:avLst/>
          </a:prstGeom>
          <a:noFill/>
        </p:spPr>
        <p:txBody>
          <a:bodyPr spcFirstLastPara="1" wrap="none" lIns="80147" tIns="40074" rIns="80147" bIns="40074">
            <a:prstTxWarp prst="textArchUp">
              <a:avLst>
                <a:gd name="adj" fmla="val 10654822"/>
              </a:avLst>
            </a:prstTxWarp>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fr-FR" sz="700" dirty="0">
                <a:latin typeface="Montserrat" panose="00000500000000000000" pitchFamily="50" charset="0"/>
              </a:rPr>
              <a:t>RNCP</a:t>
            </a:r>
          </a:p>
        </p:txBody>
      </p:sp>
      <p:sp>
        <p:nvSpPr>
          <p:cNvPr id="4161" name="ZoneTexte 9"/>
          <p:cNvSpPr txBox="1">
            <a:spLocks noChangeArrowheads="1"/>
          </p:cNvSpPr>
          <p:nvPr/>
        </p:nvSpPr>
        <p:spPr bwMode="auto">
          <a:xfrm>
            <a:off x="1285875" y="5222875"/>
            <a:ext cx="754063" cy="369888"/>
          </a:xfrm>
          <a:prstGeom prst="rect">
            <a:avLst/>
          </a:prstGeom>
          <a:noFill/>
          <a:ln w="9525">
            <a:noFill/>
            <a:miter lim="800000"/>
            <a:headEnd/>
            <a:tailEnd/>
          </a:ln>
        </p:spPr>
        <p:txBody>
          <a:bodyPr>
            <a:spAutoFit/>
          </a:bodyPr>
          <a:lstStyle/>
          <a:p>
            <a:pPr algn="ctr" eaLnBrk="1" hangingPunct="1"/>
            <a:r>
              <a:rPr lang="fr-FR" altLang="fr-FR" sz="900">
                <a:solidFill>
                  <a:schemeClr val="bg1"/>
                </a:solidFill>
              </a:rPr>
              <a:t>14 </a:t>
            </a:r>
            <a:r>
              <a:rPr lang="fr-FR" altLang="fr-FR" sz="900" b="1">
                <a:solidFill>
                  <a:schemeClr val="bg1"/>
                </a:solidFill>
                <a:latin typeface="Eras Light ITC" pitchFamily="34" charset="0"/>
                <a:cs typeface="Segoe UI Historic" pitchFamily="34" charset="0"/>
              </a:rPr>
              <a:t>participants</a:t>
            </a:r>
          </a:p>
        </p:txBody>
      </p:sp>
      <p:sp>
        <p:nvSpPr>
          <p:cNvPr id="4162" name="ZoneTexte 10"/>
          <p:cNvSpPr txBox="1">
            <a:spLocks noChangeArrowheads="1"/>
          </p:cNvSpPr>
          <p:nvPr/>
        </p:nvSpPr>
        <p:spPr bwMode="auto">
          <a:xfrm>
            <a:off x="69850" y="5300663"/>
            <a:ext cx="1011238" cy="252412"/>
          </a:xfrm>
          <a:prstGeom prst="rect">
            <a:avLst/>
          </a:prstGeom>
          <a:noFill/>
          <a:ln w="9525">
            <a:noFill/>
            <a:miter lim="800000"/>
            <a:headEnd/>
            <a:tailEnd/>
          </a:ln>
        </p:spPr>
        <p:txBody>
          <a:bodyPr>
            <a:spAutoFit/>
          </a:bodyPr>
          <a:lstStyle/>
          <a:p>
            <a:pPr algn="ctr" eaLnBrk="1" hangingPunct="1"/>
            <a:r>
              <a:rPr lang="fr-FR" altLang="fr-FR" sz="900" b="1">
                <a:solidFill>
                  <a:schemeClr val="bg1"/>
                </a:solidFill>
                <a:latin typeface="Eras Light ITC" pitchFamily="34" charset="0"/>
              </a:rPr>
              <a:t>21h  centre </a:t>
            </a:r>
          </a:p>
          <a:p>
            <a:pPr algn="ctr" eaLnBrk="1" hangingPunct="1"/>
            <a:endParaRPr lang="fr-FR" altLang="fr-FR" sz="900" b="1">
              <a:solidFill>
                <a:schemeClr val="bg1"/>
              </a:solidFill>
              <a:latin typeface="Eras Light ITC" pitchFamily="34" charset="0"/>
            </a:endParaRPr>
          </a:p>
          <a:p>
            <a:pPr eaLnBrk="1" hangingPunct="1"/>
            <a:endParaRPr lang="fr-FR" altLang="fr-FR" sz="900">
              <a:solidFill>
                <a:schemeClr val="bg1"/>
              </a:solidFill>
            </a:endParaRPr>
          </a:p>
        </p:txBody>
      </p:sp>
      <p:sp>
        <p:nvSpPr>
          <p:cNvPr id="4163" name="ZoneTexte 12"/>
          <p:cNvSpPr txBox="1">
            <a:spLocks noChangeArrowheads="1"/>
          </p:cNvSpPr>
          <p:nvPr/>
        </p:nvSpPr>
        <p:spPr bwMode="auto">
          <a:xfrm>
            <a:off x="2193925" y="5091113"/>
            <a:ext cx="1027113" cy="860425"/>
          </a:xfrm>
          <a:prstGeom prst="rect">
            <a:avLst/>
          </a:prstGeom>
          <a:noFill/>
          <a:ln w="9525">
            <a:noFill/>
            <a:miter lim="800000"/>
            <a:headEnd/>
            <a:tailEnd/>
          </a:ln>
        </p:spPr>
        <p:txBody>
          <a:bodyPr>
            <a:spAutoFit/>
          </a:bodyPr>
          <a:lstStyle/>
          <a:p>
            <a:pPr algn="ctr" eaLnBrk="1" hangingPunct="1"/>
            <a:r>
              <a:rPr lang="fr-FR" altLang="fr-FR" sz="800" b="1">
                <a:solidFill>
                  <a:schemeClr val="bg1"/>
                </a:solidFill>
                <a:latin typeface="Eras Light ITC" pitchFamily="34" charset="0"/>
              </a:rPr>
              <a:t>Un Formateur certifié et un accompagnement administratif</a:t>
            </a:r>
          </a:p>
          <a:p>
            <a:pPr algn="ctr" eaLnBrk="1" hangingPunct="1"/>
            <a:endParaRPr lang="fr-FR" altLang="fr-FR"/>
          </a:p>
        </p:txBody>
      </p:sp>
      <p:pic>
        <p:nvPicPr>
          <p:cNvPr id="4164" name="Graphique 35" descr="Toque d'étudiant avec un remplissage uni"/>
          <p:cNvPicPr>
            <a:picLocks noChangeAspect="1"/>
          </p:cNvPicPr>
          <p:nvPr/>
        </p:nvPicPr>
        <p:blipFill>
          <a:blip r:embed="rId8"/>
          <a:srcRect/>
          <a:stretch>
            <a:fillRect/>
          </a:stretch>
        </p:blipFill>
        <p:spPr bwMode="auto">
          <a:xfrm>
            <a:off x="3740150" y="9344025"/>
            <a:ext cx="539750" cy="541338"/>
          </a:xfrm>
          <a:prstGeom prst="rect">
            <a:avLst/>
          </a:prstGeom>
          <a:noFill/>
          <a:ln w="9525">
            <a:noFill/>
            <a:miter lim="800000"/>
            <a:headEnd/>
            <a:tailEnd/>
          </a:ln>
        </p:spPr>
      </p:pic>
      <p:pic>
        <p:nvPicPr>
          <p:cNvPr id="4165" name="Graphique 37" descr="Croissance de l'activité avec un remplissage uni"/>
          <p:cNvPicPr>
            <a:picLocks noChangeAspect="1"/>
          </p:cNvPicPr>
          <p:nvPr/>
        </p:nvPicPr>
        <p:blipFill>
          <a:blip r:embed="rId9"/>
          <a:srcRect/>
          <a:stretch>
            <a:fillRect/>
          </a:stretch>
        </p:blipFill>
        <p:spPr bwMode="auto">
          <a:xfrm>
            <a:off x="5122863" y="9423400"/>
            <a:ext cx="431800" cy="431800"/>
          </a:xfrm>
          <a:prstGeom prst="rect">
            <a:avLst/>
          </a:prstGeom>
          <a:noFill/>
          <a:ln w="9525">
            <a:noFill/>
            <a:miter lim="800000"/>
            <a:headEnd/>
            <a:tailEnd/>
          </a:ln>
        </p:spPr>
      </p:pic>
      <p:sp>
        <p:nvSpPr>
          <p:cNvPr id="4166" name="ZoneTexte 38"/>
          <p:cNvSpPr txBox="1">
            <a:spLocks noChangeArrowheads="1"/>
          </p:cNvSpPr>
          <p:nvPr/>
        </p:nvSpPr>
        <p:spPr bwMode="auto">
          <a:xfrm>
            <a:off x="4179888" y="9451975"/>
            <a:ext cx="871537" cy="369888"/>
          </a:xfrm>
          <a:prstGeom prst="rect">
            <a:avLst/>
          </a:prstGeom>
          <a:noFill/>
          <a:ln w="9525">
            <a:noFill/>
            <a:miter lim="800000"/>
            <a:headEnd/>
            <a:tailEnd/>
          </a:ln>
        </p:spPr>
        <p:txBody>
          <a:bodyPr>
            <a:spAutoFit/>
          </a:bodyPr>
          <a:lstStyle/>
          <a:p>
            <a:pPr eaLnBrk="1" hangingPunct="1"/>
            <a:r>
              <a:rPr lang="fr-FR" altLang="fr-FR" sz="900" b="1">
                <a:latin typeface="Eras Light ITC" pitchFamily="34" charset="0"/>
              </a:rPr>
              <a:t>98% réussite aux examens</a:t>
            </a:r>
          </a:p>
        </p:txBody>
      </p:sp>
      <p:sp>
        <p:nvSpPr>
          <p:cNvPr id="4167" name="ZoneTexte 39"/>
          <p:cNvSpPr txBox="1">
            <a:spLocks noChangeArrowheads="1"/>
          </p:cNvSpPr>
          <p:nvPr/>
        </p:nvSpPr>
        <p:spPr bwMode="auto">
          <a:xfrm>
            <a:off x="5461000" y="9463088"/>
            <a:ext cx="871538" cy="369887"/>
          </a:xfrm>
          <a:prstGeom prst="rect">
            <a:avLst/>
          </a:prstGeom>
          <a:noFill/>
          <a:ln w="9525">
            <a:noFill/>
            <a:miter lim="800000"/>
            <a:headEnd/>
            <a:tailEnd/>
          </a:ln>
        </p:spPr>
        <p:txBody>
          <a:bodyPr>
            <a:spAutoFit/>
          </a:bodyPr>
          <a:lstStyle/>
          <a:p>
            <a:pPr eaLnBrk="1" hangingPunct="1"/>
            <a:r>
              <a:rPr lang="fr-FR" altLang="fr-FR" sz="900" b="1">
                <a:latin typeface="Eras Light ITC" pitchFamily="34" charset="0"/>
              </a:rPr>
              <a:t>insertion emploi 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3401</TotalTime>
  <Words>430</Words>
  <Application>Microsoft Office PowerPoint</Application>
  <PresentationFormat>Format A4 (210 x 297 mm)</PresentationFormat>
  <Paragraphs>79</Paragraphs>
  <Slides>1</Slides>
  <Notes>0</Notes>
  <HiddenSlides>0</HiddenSlides>
  <MMClips>0</MMClips>
  <ScaleCrop>false</ScaleCrop>
  <HeadingPairs>
    <vt:vector size="8" baseType="variant">
      <vt:variant>
        <vt:lpstr>Polices utilisées</vt:lpstr>
      </vt:variant>
      <vt:variant>
        <vt:i4>15</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18" baseType="lpstr">
      <vt:lpstr>Calibri</vt:lpstr>
      <vt:lpstr>Arial</vt:lpstr>
      <vt:lpstr>Eras Demi ITC</vt:lpstr>
      <vt:lpstr>ＭＳ Ｐゴシック</vt:lpstr>
      <vt:lpstr>Gill Sans</vt:lpstr>
      <vt:lpstr>Century Gothic</vt:lpstr>
      <vt:lpstr>Times New Roman</vt:lpstr>
      <vt:lpstr>Segoe UI</vt:lpstr>
      <vt:lpstr>Segoe UI Historic</vt:lpstr>
      <vt:lpstr>Wingdings</vt:lpstr>
      <vt:lpstr>Segoe MDL2 Assets</vt:lpstr>
      <vt:lpstr>Eras Light ITC</vt:lpstr>
      <vt:lpstr>Wingdings 3</vt:lpstr>
      <vt:lpstr>Montserrat</vt:lpstr>
      <vt:lpstr>Eras Bold ITC</vt:lpstr>
      <vt:lpstr>Thème Office</vt:lpstr>
      <vt:lpstr>PDF Document</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ARBO</dc:creator>
  <cp:lastModifiedBy>com</cp:lastModifiedBy>
  <cp:revision>432</cp:revision>
  <cp:lastPrinted>2023-05-31T14:11:41Z</cp:lastPrinted>
  <dcterms:created xsi:type="dcterms:W3CDTF">2014-06-04T13:17:45Z</dcterms:created>
  <dcterms:modified xsi:type="dcterms:W3CDTF">2023-06-01T06:38:50Z</dcterms:modified>
</cp:coreProperties>
</file>